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8"/>
  </p:notesMasterIdLst>
  <p:sldIdLst>
    <p:sldId id="256" r:id="rId2"/>
    <p:sldId id="258" r:id="rId3"/>
    <p:sldId id="259" r:id="rId4"/>
    <p:sldId id="263" r:id="rId5"/>
    <p:sldId id="270" r:id="rId6"/>
    <p:sldId id="261" r:id="rId7"/>
    <p:sldId id="268" r:id="rId8"/>
    <p:sldId id="304" r:id="rId9"/>
    <p:sldId id="262" r:id="rId10"/>
    <p:sldId id="303" r:id="rId11"/>
    <p:sldId id="280" r:id="rId12"/>
    <p:sldId id="265" r:id="rId13"/>
    <p:sldId id="278" r:id="rId14"/>
    <p:sldId id="276" r:id="rId15"/>
    <p:sldId id="279" r:id="rId16"/>
    <p:sldId id="267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exend Deca" panose="020B0604020202020204" charset="0"/>
      <p:regular r:id="rId28"/>
      <p:bold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Questrial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B4"/>
    <a:srgbClr val="CBCC44"/>
    <a:srgbClr val="98A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1ADB82-48A4-4CA5-A4AD-BB4E9D1851F8}">
  <a:tblStyle styleId="{DC1ADB82-48A4-4CA5-A4AD-BB4E9D1851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69" y="82"/>
      </p:cViewPr>
      <p:guideLst>
        <p:guide orient="horz" pos="1620"/>
        <p:guide pos="2880"/>
        <p:guide orient="horz" pos="6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22098b3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222098b3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13ee4223d0b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13ee4223d0b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25645d80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125645d80b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25645d80b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25645d80b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25645d80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25645d80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25645d80b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125645d80b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25bff2d6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125bff2d6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54040e5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54040e5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252248f40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252248f40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ee4223d0b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ee4223d0b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222098b3a2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1222098b3a2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222098b3a2_3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222098b3a2_3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ee4223d0b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ee4223d0b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3ee4223d0b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3ee4223d0b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54040e5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54040e5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32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252248f40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1252248f40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../slides/slide15.xml"/><Relationship Id="rId7" Type="http://schemas.openxmlformats.org/officeDocument/2006/relationships/image" Target="../media/image22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slide" Target="../slides/slide8.xml"/><Relationship Id="rId9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900000">
            <a:off x="-1394476" y="-1761026"/>
            <a:ext cx="2974552" cy="31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411" y="-2337887"/>
            <a:ext cx="3275762" cy="34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38" y="-686774"/>
            <a:ext cx="1886119" cy="21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35725" y="3306450"/>
            <a:ext cx="2974550" cy="31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5750" y="4021513"/>
            <a:ext cx="1823151" cy="19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899989">
            <a:off x="4962937" y="-183953"/>
            <a:ext cx="915951" cy="229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99965" flipH="1">
            <a:off x="1092298" y="3463091"/>
            <a:ext cx="918955" cy="230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8797" y="-918072"/>
            <a:ext cx="3193801" cy="3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3725" y="4146913"/>
            <a:ext cx="856524" cy="9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74662">
            <a:off x="7847301" y="2112635"/>
            <a:ext cx="2233004" cy="247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60022" y="1421363"/>
            <a:ext cx="1823151" cy="19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971" y="4544763"/>
            <a:ext cx="392907" cy="417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133750" y="1421383"/>
            <a:ext cx="4876500" cy="1607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133750" y="3264396"/>
            <a:ext cx="4876500" cy="417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147466">
            <a:off x="1451612" y="4192623"/>
            <a:ext cx="2575225" cy="27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883">
            <a:off x="4628319" y="4099614"/>
            <a:ext cx="675934" cy="169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4806" y="2729624"/>
            <a:ext cx="2714301" cy="28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01100" y="2459250"/>
            <a:ext cx="2007450" cy="21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983744" y="3231750"/>
            <a:ext cx="2643825" cy="28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564053" flipH="1">
            <a:off x="8263670" y="2047725"/>
            <a:ext cx="1360599" cy="15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27774" y="-28375"/>
            <a:ext cx="1838098" cy="195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65163" y="-427900"/>
            <a:ext cx="1823151" cy="19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48199" y="-467200"/>
            <a:ext cx="1341828" cy="148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463178">
            <a:off x="-1052345" y="361668"/>
            <a:ext cx="1756240" cy="1866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1"/>
          </p:nvPr>
        </p:nvSpPr>
        <p:spPr>
          <a:xfrm>
            <a:off x="3119488" y="1969425"/>
            <a:ext cx="3552600" cy="46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2"/>
          </p:nvPr>
        </p:nvSpPr>
        <p:spPr>
          <a:xfrm>
            <a:off x="3119488" y="1630050"/>
            <a:ext cx="35526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3"/>
          </p:nvPr>
        </p:nvSpPr>
        <p:spPr>
          <a:xfrm>
            <a:off x="3119488" y="3173238"/>
            <a:ext cx="3552600" cy="46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4"/>
          </p:nvPr>
        </p:nvSpPr>
        <p:spPr>
          <a:xfrm>
            <a:off x="3119488" y="2833862"/>
            <a:ext cx="35526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7981" y="2245250"/>
            <a:ext cx="2714301" cy="28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4806" y="2729624"/>
            <a:ext cx="2714301" cy="28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99999">
            <a:off x="7331077" y="4368950"/>
            <a:ext cx="173778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1975" y="4139800"/>
            <a:ext cx="2007450" cy="21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7774" y="-28375"/>
            <a:ext cx="1838098" cy="195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65163" y="-427900"/>
            <a:ext cx="1823151" cy="19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1699" y="-467200"/>
            <a:ext cx="1341828" cy="148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223506">
            <a:off x="42435" y="1225683"/>
            <a:ext cx="553085" cy="138816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2"/>
          <p:cNvSpPr txBox="1">
            <a:spLocks noGrp="1"/>
          </p:cNvSpPr>
          <p:nvPr>
            <p:ph type="subTitle" idx="1"/>
          </p:nvPr>
        </p:nvSpPr>
        <p:spPr>
          <a:xfrm>
            <a:off x="2570340" y="2103963"/>
            <a:ext cx="1790100" cy="45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2"/>
          <p:cNvSpPr txBox="1">
            <a:spLocks noGrp="1"/>
          </p:cNvSpPr>
          <p:nvPr>
            <p:ph type="subTitle" idx="2"/>
          </p:nvPr>
        </p:nvSpPr>
        <p:spPr>
          <a:xfrm>
            <a:off x="2570356" y="1763713"/>
            <a:ext cx="17901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2"/>
          <p:cNvSpPr txBox="1">
            <a:spLocks noGrp="1"/>
          </p:cNvSpPr>
          <p:nvPr>
            <p:ph type="subTitle" idx="3"/>
          </p:nvPr>
        </p:nvSpPr>
        <p:spPr>
          <a:xfrm>
            <a:off x="2570340" y="3782150"/>
            <a:ext cx="1790100" cy="45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2"/>
          <p:cNvSpPr txBox="1">
            <a:spLocks noGrp="1"/>
          </p:cNvSpPr>
          <p:nvPr>
            <p:ph type="subTitle" idx="4"/>
          </p:nvPr>
        </p:nvSpPr>
        <p:spPr>
          <a:xfrm>
            <a:off x="2570356" y="3441900"/>
            <a:ext cx="17901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subTitle" idx="5"/>
          </p:nvPr>
        </p:nvSpPr>
        <p:spPr>
          <a:xfrm>
            <a:off x="6086115" y="2103963"/>
            <a:ext cx="1790100" cy="45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2"/>
          <p:cNvSpPr txBox="1">
            <a:spLocks noGrp="1"/>
          </p:cNvSpPr>
          <p:nvPr>
            <p:ph type="subTitle" idx="6"/>
          </p:nvPr>
        </p:nvSpPr>
        <p:spPr>
          <a:xfrm>
            <a:off x="6086131" y="1763713"/>
            <a:ext cx="17901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2"/>
          <p:cNvSpPr txBox="1">
            <a:spLocks noGrp="1"/>
          </p:cNvSpPr>
          <p:nvPr>
            <p:ph type="subTitle" idx="7"/>
          </p:nvPr>
        </p:nvSpPr>
        <p:spPr>
          <a:xfrm>
            <a:off x="6086115" y="3782150"/>
            <a:ext cx="1790100" cy="45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subTitle" idx="8"/>
          </p:nvPr>
        </p:nvSpPr>
        <p:spPr>
          <a:xfrm>
            <a:off x="6086131" y="3441900"/>
            <a:ext cx="17901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21770" y="3231750"/>
            <a:ext cx="2643825" cy="28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4053">
            <a:off x="-718469" y="2047725"/>
            <a:ext cx="1360599" cy="15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3218">
            <a:off x="7008652" y="-1349849"/>
            <a:ext cx="2463148" cy="261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891150" y="-151775"/>
            <a:ext cx="502450" cy="12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36956">
            <a:off x="2979423" y="4369276"/>
            <a:ext cx="1587277" cy="168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900000">
            <a:off x="7704710" y="3998526"/>
            <a:ext cx="2150927" cy="228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26900" y="3024101"/>
            <a:ext cx="1821202" cy="193587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6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56057" y="4459448"/>
            <a:ext cx="1613468" cy="17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298" y="3983975"/>
            <a:ext cx="3144057" cy="334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7">
            <a:off x="8708969" y="3275721"/>
            <a:ext cx="1309381" cy="13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241875" y="4118100"/>
            <a:ext cx="1457382" cy="162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9128" y="4329200"/>
            <a:ext cx="1926534" cy="204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49650" y="1125194"/>
            <a:ext cx="2084349" cy="221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4487" y="-1177875"/>
            <a:ext cx="1865289" cy="19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28050" y="-345000"/>
            <a:ext cx="1715302" cy="19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5979375" y="-471702"/>
            <a:ext cx="636276" cy="159690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7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21770" y="3231750"/>
            <a:ext cx="2643825" cy="28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4053">
            <a:off x="-718469" y="2047725"/>
            <a:ext cx="1360599" cy="15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3218">
            <a:off x="7534127" y="-1349849"/>
            <a:ext cx="2463148" cy="261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6801475" y="-151775"/>
            <a:ext cx="502450" cy="12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873" y="3820988"/>
            <a:ext cx="3104024" cy="32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116751" y="3960925"/>
            <a:ext cx="2524225" cy="26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130913" y="4092575"/>
            <a:ext cx="1670326" cy="177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299999">
            <a:off x="8408952" y="2046925"/>
            <a:ext cx="1737781" cy="184605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2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_1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545" name="Google Shape;54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4280" y="1017725"/>
            <a:ext cx="1624936" cy="21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784" y="-16774"/>
            <a:ext cx="1227457" cy="129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49" y="1636875"/>
            <a:ext cx="1119000" cy="87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19353">
            <a:off x="4915526" y="3593650"/>
            <a:ext cx="3335750" cy="301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6037" y="4580525"/>
            <a:ext cx="1043176" cy="9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6875" y="4402396"/>
            <a:ext cx="431375" cy="59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53839">
            <a:off x="2453694" y="4060203"/>
            <a:ext cx="1387363" cy="123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1421" flipH="1">
            <a:off x="7821037" y="512448"/>
            <a:ext cx="1299575" cy="208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1_1_8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0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601" name="Google Shape;601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5249" y="-196409"/>
            <a:ext cx="1254925" cy="124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050">
            <a:off x="-216323" y="1751757"/>
            <a:ext cx="928076" cy="148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274" y="248180"/>
            <a:ext cx="1113725" cy="150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83575" y="4491649"/>
            <a:ext cx="3041026" cy="11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9412" y="457146"/>
            <a:ext cx="431375" cy="59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4471" y="207988"/>
            <a:ext cx="511883" cy="5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04874" y="2663375"/>
            <a:ext cx="1254925" cy="10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5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00000">
            <a:off x="7250493" y="3099241"/>
            <a:ext cx="2974552" cy="31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00786" y="3494089"/>
            <a:ext cx="1886119" cy="21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014249" y="-380254"/>
            <a:ext cx="2714301" cy="28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832643" y="838717"/>
            <a:ext cx="2007450" cy="21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362696" flipH="1">
            <a:off x="-1016605" y="-1811733"/>
            <a:ext cx="3232709" cy="343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299999" flipH="1">
            <a:off x="-860809" y="2833175"/>
            <a:ext cx="173778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646752" y="452725"/>
            <a:ext cx="1927177" cy="204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5336" y="-2337887"/>
            <a:ext cx="3275762" cy="34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899987">
            <a:off x="6360747" y="-164837"/>
            <a:ext cx="667174" cy="16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099988" flipH="1">
            <a:off x="1137971" y="3890545"/>
            <a:ext cx="2497255" cy="26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6"/>
          <p:cNvSpPr txBox="1">
            <a:spLocks noGrp="1"/>
          </p:cNvSpPr>
          <p:nvPr>
            <p:ph type="subTitle" idx="1"/>
          </p:nvPr>
        </p:nvSpPr>
        <p:spPr>
          <a:xfrm>
            <a:off x="1524450" y="1591913"/>
            <a:ext cx="6095100" cy="1368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6" name="Google Shape;686;p56"/>
          <p:cNvSpPr txBox="1">
            <a:spLocks noGrp="1"/>
          </p:cNvSpPr>
          <p:nvPr>
            <p:ph type="title"/>
          </p:nvPr>
        </p:nvSpPr>
        <p:spPr>
          <a:xfrm>
            <a:off x="1524450" y="3131288"/>
            <a:ext cx="3426300" cy="420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316882" y="3844575"/>
            <a:ext cx="648975" cy="16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8122836" y="-706825"/>
            <a:ext cx="1833001" cy="19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95934" y="69400"/>
            <a:ext cx="1635199" cy="17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899999" flipH="1">
            <a:off x="7900679" y="2387826"/>
            <a:ext cx="1672025" cy="17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836150" y="-1647329"/>
            <a:ext cx="3248198" cy="34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664806" y="2729624"/>
            <a:ext cx="2714301" cy="28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584138"/>
            <a:ext cx="1634548" cy="173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952397" y="2260050"/>
            <a:ext cx="2733540" cy="290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56057" y="4221423"/>
            <a:ext cx="1613468" cy="17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103" y="4013150"/>
            <a:ext cx="1926534" cy="204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2298" y="3983975"/>
            <a:ext cx="3144057" cy="334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9997">
            <a:off x="8708969" y="3275721"/>
            <a:ext cx="1309381" cy="13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5241875" y="4118100"/>
            <a:ext cx="1457382" cy="162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487" y="-1177875"/>
            <a:ext cx="1865289" cy="19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28050" y="-345000"/>
            <a:ext cx="1715302" cy="19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5979375" y="-471702"/>
            <a:ext cx="636276" cy="159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257373" y="-1177883"/>
            <a:ext cx="2771675" cy="294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-471700"/>
            <a:ext cx="1847638" cy="196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2656" y="4231675"/>
            <a:ext cx="2714301" cy="28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47466">
            <a:off x="1451612" y="4192623"/>
            <a:ext cx="2575225" cy="27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28883">
            <a:off x="4628319" y="4099614"/>
            <a:ext cx="675934" cy="169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62696">
            <a:off x="6776170" y="-1178083"/>
            <a:ext cx="3232709" cy="343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73651">
            <a:off x="2850437" y="-790000"/>
            <a:ext cx="1604825" cy="17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5788" y="-645325"/>
            <a:ext cx="1736688" cy="18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664806" y="2729624"/>
            <a:ext cx="2714301" cy="28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629803">
            <a:off x="-1193501" y="-169220"/>
            <a:ext cx="2179124" cy="231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6299999">
            <a:off x="8115302" y="2866850"/>
            <a:ext cx="173778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17975" y="2459250"/>
            <a:ext cx="2007450" cy="21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71130" flipH="1">
            <a:off x="1750828" y="-200047"/>
            <a:ext cx="568697" cy="142727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3048600" y="2377825"/>
            <a:ext cx="3046800" cy="65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048600" y="1563725"/>
            <a:ext cx="1475700" cy="81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3048600" y="3090548"/>
            <a:ext cx="3046800" cy="60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8" name="Google Shape;38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11850" y="1086375"/>
            <a:ext cx="1927177" cy="204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8514" y="4447494"/>
            <a:ext cx="435296" cy="50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809" y="3176613"/>
            <a:ext cx="509806" cy="7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7234" y="4089416"/>
            <a:ext cx="768631" cy="69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4125">
            <a:off x="6039710" y="-341985"/>
            <a:ext cx="2149030" cy="192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099998">
            <a:off x="7889316" y="85825"/>
            <a:ext cx="1427669" cy="21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8425" y="4568075"/>
            <a:ext cx="1708001" cy="14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1200" y="4447496"/>
            <a:ext cx="431375" cy="59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46224" y="3376648"/>
            <a:ext cx="1508300" cy="19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3610" y="2320487"/>
            <a:ext cx="768625" cy="11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4280" y="1017725"/>
            <a:ext cx="1624936" cy="21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784" y="-16774"/>
            <a:ext cx="1227457" cy="129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49" y="1636875"/>
            <a:ext cx="1119000" cy="87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19353">
            <a:off x="4915526" y="3593650"/>
            <a:ext cx="3335750" cy="301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6037" y="4580525"/>
            <a:ext cx="1043176" cy="9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6875" y="4402396"/>
            <a:ext cx="431375" cy="59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53839">
            <a:off x="2453694" y="4060203"/>
            <a:ext cx="1387363" cy="123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1421" flipH="1">
            <a:off x="7821037" y="512448"/>
            <a:ext cx="1299575" cy="208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9875" y="1747885"/>
            <a:ext cx="3042501" cy="323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075" y="3316125"/>
            <a:ext cx="901001" cy="22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0225" y="1931107"/>
            <a:ext cx="2084349" cy="221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7741">
            <a:off x="-365164" y="3933524"/>
            <a:ext cx="1611883" cy="17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4487" y="-1177875"/>
            <a:ext cx="1865289" cy="19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8050" y="-345000"/>
            <a:ext cx="1715302" cy="19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671949" y="1045950"/>
            <a:ext cx="1761850" cy="187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94104">
            <a:off x="4519141" y="4319109"/>
            <a:ext cx="1430246" cy="151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2887773" y="4187249"/>
            <a:ext cx="1514902" cy="16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1950738" y="2777110"/>
            <a:ext cx="2067600" cy="89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1950738" y="2436853"/>
            <a:ext cx="20676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5125663" y="2777100"/>
            <a:ext cx="2067600" cy="89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5125663" y="2436850"/>
            <a:ext cx="2067600" cy="2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31350" y="1457950"/>
            <a:ext cx="3010526" cy="320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26" y="210600"/>
            <a:ext cx="2219949" cy="23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525" y="1536663"/>
            <a:ext cx="1634548" cy="173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00" y="3333350"/>
            <a:ext cx="1634548" cy="17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750751" y="3333350"/>
            <a:ext cx="818299" cy="205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8602" y="-1402425"/>
            <a:ext cx="2352777" cy="25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4800" y="-1032375"/>
            <a:ext cx="1724252" cy="183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722205" flipH="1">
            <a:off x="4241275" y="4009789"/>
            <a:ext cx="2352777" cy="250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2061" y="-588350"/>
            <a:ext cx="1570035" cy="17374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790400" y="1265250"/>
            <a:ext cx="5563200" cy="2613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864403" y="-2337887"/>
            <a:ext cx="3275762" cy="34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02274" y="4021513"/>
            <a:ext cx="1823151" cy="19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28378" y="3255053"/>
            <a:ext cx="3193801" cy="3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74662" flipH="1">
            <a:off x="-790729" y="2112635"/>
            <a:ext cx="2233004" cy="247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58250" y="-1041112"/>
            <a:ext cx="3010526" cy="320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2900" y="834288"/>
            <a:ext cx="1634548" cy="17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27774" y="785725"/>
            <a:ext cx="1838098" cy="195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65163" y="386200"/>
            <a:ext cx="1823151" cy="19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099988" flipH="1">
            <a:off x="3041421" y="3890545"/>
            <a:ext cx="2497255" cy="26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3245375" y="2320050"/>
            <a:ext cx="4011600" cy="65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2" hasCustomPrompt="1"/>
          </p:nvPr>
        </p:nvSpPr>
        <p:spPr>
          <a:xfrm>
            <a:off x="5428130" y="1505938"/>
            <a:ext cx="1828800" cy="81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4307275" y="3032761"/>
            <a:ext cx="2949600" cy="60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952397" y="2260050"/>
            <a:ext cx="2733540" cy="290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0001">
            <a:off x="-39861" y="1108433"/>
            <a:ext cx="563584" cy="141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774" y="-28375"/>
            <a:ext cx="1838098" cy="195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56057" y="4221423"/>
            <a:ext cx="1613468" cy="17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135234" y="-400275"/>
            <a:ext cx="1771176" cy="188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65163" y="-427900"/>
            <a:ext cx="1823151" cy="193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0423" y="3835075"/>
            <a:ext cx="3144057" cy="334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499997">
            <a:off x="8050094" y="3572996"/>
            <a:ext cx="1309381" cy="13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95651" y="-775750"/>
            <a:ext cx="1823149" cy="201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4782525" y="4221425"/>
            <a:ext cx="1457382" cy="162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8103" y="4341025"/>
            <a:ext cx="1926534" cy="20478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title" idx="2" hasCustomPrompt="1"/>
          </p:nvPr>
        </p:nvSpPr>
        <p:spPr>
          <a:xfrm>
            <a:off x="1007688" y="1241450"/>
            <a:ext cx="1335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1007688" y="22287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3"/>
          </p:nvPr>
        </p:nvSpPr>
        <p:spPr>
          <a:xfrm>
            <a:off x="1007688" y="1889400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4"/>
          </p:nvPr>
        </p:nvSpPr>
        <p:spPr>
          <a:xfrm>
            <a:off x="3587088" y="22329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subTitle" idx="5"/>
          </p:nvPr>
        </p:nvSpPr>
        <p:spPr>
          <a:xfrm>
            <a:off x="3587088" y="1889400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6"/>
          </p:nvPr>
        </p:nvSpPr>
        <p:spPr>
          <a:xfrm>
            <a:off x="6166488" y="22329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subTitle" idx="7"/>
          </p:nvPr>
        </p:nvSpPr>
        <p:spPr>
          <a:xfrm>
            <a:off x="6166504" y="1889400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subTitle" idx="8"/>
          </p:nvPr>
        </p:nvSpPr>
        <p:spPr>
          <a:xfrm>
            <a:off x="1007688" y="38382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ubTitle" idx="9"/>
          </p:nvPr>
        </p:nvSpPr>
        <p:spPr>
          <a:xfrm>
            <a:off x="1007688" y="3498905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title" idx="13" hasCustomPrompt="1"/>
          </p:nvPr>
        </p:nvSpPr>
        <p:spPr>
          <a:xfrm>
            <a:off x="3587088" y="1241450"/>
            <a:ext cx="1335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 idx="14" hasCustomPrompt="1"/>
          </p:nvPr>
        </p:nvSpPr>
        <p:spPr>
          <a:xfrm>
            <a:off x="6166512" y="1241450"/>
            <a:ext cx="13350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 idx="15" hasCustomPrompt="1"/>
          </p:nvPr>
        </p:nvSpPr>
        <p:spPr>
          <a:xfrm>
            <a:off x="1007688" y="2850950"/>
            <a:ext cx="13350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16"/>
          </p:nvPr>
        </p:nvSpPr>
        <p:spPr>
          <a:xfrm>
            <a:off x="3587088" y="38382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7"/>
          </p:nvPr>
        </p:nvSpPr>
        <p:spPr>
          <a:xfrm>
            <a:off x="3587088" y="3498905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18" hasCustomPrompt="1"/>
          </p:nvPr>
        </p:nvSpPr>
        <p:spPr>
          <a:xfrm>
            <a:off x="3587088" y="2850950"/>
            <a:ext cx="13350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19"/>
          </p:nvPr>
        </p:nvSpPr>
        <p:spPr>
          <a:xfrm>
            <a:off x="6166488" y="3838275"/>
            <a:ext cx="1607700" cy="444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20"/>
          </p:nvPr>
        </p:nvSpPr>
        <p:spPr>
          <a:xfrm>
            <a:off x="6166488" y="3498905"/>
            <a:ext cx="19698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1" hasCustomPrompt="1"/>
          </p:nvPr>
        </p:nvSpPr>
        <p:spPr>
          <a:xfrm>
            <a:off x="6166488" y="2850950"/>
            <a:ext cx="13350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2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8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16950" y="1526300"/>
            <a:ext cx="1047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9" name="Google Shape;209;p18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09300" y="1801450"/>
            <a:ext cx="28086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8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809275" y="1462050"/>
            <a:ext cx="28086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8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10013" y="2887388"/>
            <a:ext cx="2807100" cy="30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8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810013" y="2543813"/>
            <a:ext cx="28071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1810038" y="3969125"/>
            <a:ext cx="2807100" cy="30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810054" y="3625550"/>
            <a:ext cx="28071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619688" y="1805650"/>
            <a:ext cx="2807100" cy="30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>
            <a:hlinkClick r:id="" action="ppaction://noaction"/>
          </p:cNvPr>
          <p:cNvSpPr txBox="1">
            <a:spLocks noGrp="1"/>
          </p:cNvSpPr>
          <p:nvPr>
            <p:ph type="subTitle" idx="9"/>
          </p:nvPr>
        </p:nvSpPr>
        <p:spPr>
          <a:xfrm>
            <a:off x="5619688" y="1462050"/>
            <a:ext cx="28071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8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716950" y="2608050"/>
            <a:ext cx="1047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8" name="Google Shape;218;p18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17088" y="3689800"/>
            <a:ext cx="10470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9" name="Google Shape;219;p18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23335" y="1526300"/>
            <a:ext cx="1047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0" name="Google Shape;220;p18">
            <a:hlinkClick r:id="" action="ppaction://noaction"/>
          </p:cNvPr>
          <p:cNvSpPr txBox="1">
            <a:spLocks noGrp="1"/>
          </p:cNvSpPr>
          <p:nvPr>
            <p:ph type="subTitle" idx="16"/>
          </p:nvPr>
        </p:nvSpPr>
        <p:spPr>
          <a:xfrm>
            <a:off x="5619688" y="2887388"/>
            <a:ext cx="2807100" cy="30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5619688" y="2543813"/>
            <a:ext cx="28071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23335" y="2608050"/>
            <a:ext cx="1047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3" name="Google Shape;223;p18">
            <a:hlinkClick r:id="rId4" action="ppaction://hlinksldjump"/>
          </p:cNvPr>
          <p:cNvSpPr txBox="1">
            <a:spLocks noGrp="1"/>
          </p:cNvSpPr>
          <p:nvPr>
            <p:ph type="subTitle" idx="19"/>
          </p:nvPr>
        </p:nvSpPr>
        <p:spPr>
          <a:xfrm>
            <a:off x="5619688" y="3969125"/>
            <a:ext cx="2807100" cy="30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>
            <a:hlinkClick r:id="rId4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5619688" y="3625550"/>
            <a:ext cx="2807100" cy="3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0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>
            <a:hlinkClick r:id="rId4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23335" y="3689800"/>
            <a:ext cx="1047300" cy="516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pic>
        <p:nvPicPr>
          <p:cNvPr id="226" name="Google Shape;226;p18"/>
          <p:cNvPicPr preferRelativeResize="0"/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 rot="9399248" flipH="1">
            <a:off x="3788479" y="4358378"/>
            <a:ext cx="1694026" cy="153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28432">
            <a:off x="-1306336" y="3852325"/>
            <a:ext cx="3405996" cy="211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452634">
            <a:off x="4662050" y="4171711"/>
            <a:ext cx="1511126" cy="158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0362" y="4501255"/>
            <a:ext cx="631376" cy="107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83446" flipH="1">
            <a:off x="8022253" y="4378796"/>
            <a:ext cx="782445" cy="70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10475" y="-631075"/>
            <a:ext cx="3119325" cy="20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56504" y="-113077"/>
            <a:ext cx="1015691" cy="148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1965400" y="1545350"/>
            <a:ext cx="5213100" cy="65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965400" y="2419750"/>
            <a:ext cx="5213100" cy="1024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6" name="Google Shape;23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314550" y="-243968"/>
            <a:ext cx="3764725" cy="148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9163" y="4356207"/>
            <a:ext cx="3764725" cy="148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0227">
            <a:off x="6002454" y="-962126"/>
            <a:ext cx="3942950" cy="25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2802" y="-196842"/>
            <a:ext cx="1764725" cy="222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08525">
            <a:off x="5677780" y="3847535"/>
            <a:ext cx="1764715" cy="156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02892">
            <a:off x="1036020" y="3754743"/>
            <a:ext cx="2453547" cy="22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-390030" y="265950"/>
            <a:ext cx="699685" cy="7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349" y="-84670"/>
            <a:ext cx="1322275" cy="211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79268" y="3493848"/>
            <a:ext cx="1322276" cy="93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3950" y="445026"/>
            <a:ext cx="837075" cy="7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6829" y="3643653"/>
            <a:ext cx="1733342" cy="169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100" y="445025"/>
            <a:ext cx="77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Lexend Deca"/>
              <a:buNone/>
              <a:defRPr sz="3600" b="1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7100" y="1152475"/>
            <a:ext cx="7709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●"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59" r:id="rId6"/>
    <p:sldLayoutId id="2147483663" r:id="rId7"/>
    <p:sldLayoutId id="2147483664" r:id="rId8"/>
    <p:sldLayoutId id="2147483665" r:id="rId9"/>
    <p:sldLayoutId id="2147483672" r:id="rId10"/>
    <p:sldLayoutId id="2147483678" r:id="rId11"/>
    <p:sldLayoutId id="2147483682" r:id="rId12"/>
    <p:sldLayoutId id="2147483683" r:id="rId13"/>
    <p:sldLayoutId id="2147483688" r:id="rId14"/>
    <p:sldLayoutId id="2147483690" r:id="rId15"/>
    <p:sldLayoutId id="2147483696" r:id="rId16"/>
    <p:sldLayoutId id="2147483702" r:id="rId17"/>
    <p:sldLayoutId id="2147483705" r:id="rId18"/>
    <p:sldLayoutId id="2147483706" r:id="rId19"/>
    <p:sldLayoutId id="2147483707" r:id="rId20"/>
    <p:sldLayoutId id="21474837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2">
          <p15:clr>
            <a:srgbClr val="EA4335"/>
          </p15:clr>
        </p15:guide>
        <p15:guide id="2" pos="5308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29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8"/>
          <p:cNvSpPr txBox="1">
            <a:spLocks noGrp="1"/>
          </p:cNvSpPr>
          <p:nvPr>
            <p:ph type="ctrTitle"/>
          </p:nvPr>
        </p:nvSpPr>
        <p:spPr>
          <a:xfrm>
            <a:off x="539205" y="2009920"/>
            <a:ext cx="8065590" cy="112365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 algn="ctr"/>
            <a:r>
              <a:rPr lang="ru-RU" sz="2400" dirty="0">
                <a:latin typeface="Arial Black" panose="020B0A04020102020204" pitchFamily="34" charset="0"/>
              </a:rPr>
              <a:t>ВСЕРОССИЙСКИЙ ЗАПОВЕДНЫЙ ДИКТАНТ,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ПРИУРОЧЕННЫЙ К ПРАЗДНОВАНИЮ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98A270"/>
                </a:solidFill>
                <a:latin typeface="Arial Black" panose="020B0A04020102020204" pitchFamily="34" charset="0"/>
              </a:rPr>
              <a:t>ДНЯ ЭКОЛОГА</a:t>
            </a:r>
            <a:br>
              <a:rPr lang="ru-RU" sz="2400" dirty="0">
                <a:solidFill>
                  <a:srgbClr val="98A270"/>
                </a:solidFill>
                <a:latin typeface="Arial Black" panose="020B0A04020102020204" pitchFamily="34" charset="0"/>
              </a:rPr>
            </a:br>
            <a:endParaRPr sz="1600" dirty="0">
              <a:solidFill>
                <a:srgbClr val="98A27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D65A86-CE84-40B0-B127-4C6FBA463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86" y="761524"/>
            <a:ext cx="1557330" cy="353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38BC2-A28D-4901-BA3E-890B299A0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78" y="761523"/>
            <a:ext cx="1688043" cy="3537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DF8A2C-F2E3-4543-899D-77C0FE99DE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92" y="707229"/>
            <a:ext cx="924736" cy="46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082CE210-667D-42E1-BE05-05D15DE1B9BA}"/>
              </a:ext>
            </a:extLst>
          </p:cNvPr>
          <p:cNvSpPr txBox="1"/>
          <p:nvPr/>
        </p:nvSpPr>
        <p:spPr>
          <a:xfrm>
            <a:off x="611227" y="3410371"/>
            <a:ext cx="853277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Это столбы выветривания — геологический памятник в Троицко-Печорском районе Республики Коми (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Печоро-Илычский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заповедник), одно из семи чудес России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EB1F5D-5449-4555-A47C-6794BA43D98B}"/>
              </a:ext>
            </a:extLst>
          </p:cNvPr>
          <p:cNvSpPr txBox="1"/>
          <p:nvPr/>
        </p:nvSpPr>
        <p:spPr>
          <a:xfrm>
            <a:off x="611228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15E155C-3048-4EF1-BD6A-7C09CF7F60E4}"/>
              </a:ext>
            </a:extLst>
          </p:cNvPr>
          <p:cNvSpPr txBox="1"/>
          <p:nvPr/>
        </p:nvSpPr>
        <p:spPr>
          <a:xfrm>
            <a:off x="611228" y="957952"/>
            <a:ext cx="5309190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означает слово «МАНЬПУПУНЁР» 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9E13E5-E954-420F-8402-0672583C976B}"/>
              </a:ext>
            </a:extLst>
          </p:cNvPr>
          <p:cNvSpPr txBox="1"/>
          <p:nvPr/>
        </p:nvSpPr>
        <p:spPr>
          <a:xfrm>
            <a:off x="611228" y="1462505"/>
            <a:ext cx="8191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Это устройство для доставки грузов на горные вершины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A5420B6-8EEA-46D8-86BA-AC7F7A72EABA}"/>
              </a:ext>
            </a:extLst>
          </p:cNvPr>
          <p:cNvSpPr txBox="1"/>
          <p:nvPr/>
        </p:nvSpPr>
        <p:spPr>
          <a:xfrm>
            <a:off x="611228" y="2019461"/>
            <a:ext cx="8191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Это профессиональный термин, обозначающий человека, склонного к манипуляции другими людьми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14036-653D-45E1-8393-B080ACFEC615}"/>
              </a:ext>
            </a:extLst>
          </p:cNvPr>
          <p:cNvSpPr txBox="1"/>
          <p:nvPr/>
        </p:nvSpPr>
        <p:spPr>
          <a:xfrm>
            <a:off x="611228" y="2853416"/>
            <a:ext cx="7896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Это персонаж книги о великанах, живущих на Зеленой планете</a:t>
            </a:r>
            <a:endParaRPr lang="ru-RU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59285CF1-DA08-4268-8B54-03DB489E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72424"/>
            <a:ext cx="4362618" cy="27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00DC870-A90F-4A5B-8EA7-7D1F0CF2C7EF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A3AB1A-BF33-4E2C-924F-F4DC876F999D}"/>
              </a:ext>
            </a:extLst>
          </p:cNvPr>
          <p:cNvSpPr txBox="1"/>
          <p:nvPr/>
        </p:nvSpPr>
        <p:spPr>
          <a:xfrm>
            <a:off x="611228" y="957952"/>
            <a:ext cx="5309190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изображено на фото?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386363-E332-4975-8B8E-96FAA7FCC844}"/>
              </a:ext>
            </a:extLst>
          </p:cNvPr>
          <p:cNvSpPr txBox="1"/>
          <p:nvPr/>
        </p:nvSpPr>
        <p:spPr>
          <a:xfrm>
            <a:off x="5075222" y="1470295"/>
            <a:ext cx="4285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Узор на ткани, выполненный </a:t>
            </a:r>
            <a:b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бархата и шелка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1FF6AAC-44FC-40B7-9521-4D00BA30D091}"/>
              </a:ext>
            </a:extLst>
          </p:cNvPr>
          <p:cNvSpPr txBox="1"/>
          <p:nvPr/>
        </p:nvSpPr>
        <p:spPr>
          <a:xfrm>
            <a:off x="5075222" y="2200331"/>
            <a:ext cx="3648449" cy="86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Рисунок на коже редкой ящерицы, обитающей в Чарских песках Забайкальского края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DF5D43-15C6-4ACD-A97D-2FCE829F2A0C}"/>
              </a:ext>
            </a:extLst>
          </p:cNvPr>
          <p:cNvSpPr txBox="1"/>
          <p:nvPr/>
        </p:nvSpPr>
        <p:spPr>
          <a:xfrm>
            <a:off x="5075222" y="3242632"/>
            <a:ext cx="3945147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Вид болота сверху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511CF1-CDB6-4DCD-9CAA-3021750BFDA4}"/>
              </a:ext>
            </a:extLst>
          </p:cNvPr>
          <p:cNvSpPr txBox="1"/>
          <p:nvPr/>
        </p:nvSpPr>
        <p:spPr>
          <a:xfrm>
            <a:off x="5075222" y="3700414"/>
            <a:ext cx="4163069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Рисовые поля </a:t>
            </a:r>
            <a:b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Краснодарском крае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ECA21CD-5D76-48CB-9F0F-97DEDBB4DF2F}"/>
              </a:ext>
            </a:extLst>
          </p:cNvPr>
          <p:cNvSpPr/>
          <p:nvPr/>
        </p:nvSpPr>
        <p:spPr>
          <a:xfrm>
            <a:off x="7775944" y="1991833"/>
            <a:ext cx="708837" cy="1531088"/>
          </a:xfrm>
          <a:custGeom>
            <a:avLst/>
            <a:gdLst>
              <a:gd name="connsiteX0" fmla="*/ 63796 w 708837"/>
              <a:gd name="connsiteY0" fmla="*/ 907311 h 1119962"/>
              <a:gd name="connsiteX1" fmla="*/ 63796 w 708837"/>
              <a:gd name="connsiteY1" fmla="*/ 907311 h 1119962"/>
              <a:gd name="connsiteX2" fmla="*/ 163033 w 708837"/>
              <a:gd name="connsiteY2" fmla="*/ 921488 h 1119962"/>
              <a:gd name="connsiteX3" fmla="*/ 708837 w 708837"/>
              <a:gd name="connsiteY3" fmla="*/ 1119962 h 1119962"/>
              <a:gd name="connsiteX4" fmla="*/ 652130 w 708837"/>
              <a:gd name="connsiteY4" fmla="*/ 829339 h 1119962"/>
              <a:gd name="connsiteX5" fmla="*/ 616689 w 708837"/>
              <a:gd name="connsiteY5" fmla="*/ 772632 h 1119962"/>
              <a:gd name="connsiteX6" fmla="*/ 687572 w 708837"/>
              <a:gd name="connsiteY6" fmla="*/ 460744 h 1119962"/>
              <a:gd name="connsiteX7" fmla="*/ 588335 w 708837"/>
              <a:gd name="connsiteY7" fmla="*/ 354418 h 1119962"/>
              <a:gd name="connsiteX8" fmla="*/ 368596 w 708837"/>
              <a:gd name="connsiteY8" fmla="*/ 276446 h 1119962"/>
              <a:gd name="connsiteX9" fmla="*/ 255182 w 708837"/>
              <a:gd name="connsiteY9" fmla="*/ 163032 h 1119962"/>
              <a:gd name="connsiteX10" fmla="*/ 134679 w 708837"/>
              <a:gd name="connsiteY10" fmla="*/ 0 h 1119962"/>
              <a:gd name="connsiteX11" fmla="*/ 0 w 708837"/>
              <a:gd name="connsiteY11" fmla="*/ 155944 h 1119962"/>
              <a:gd name="connsiteX12" fmla="*/ 35442 w 708837"/>
              <a:gd name="connsiteY12" fmla="*/ 460744 h 1119962"/>
              <a:gd name="connsiteX13" fmla="*/ 63796 w 708837"/>
              <a:gd name="connsiteY13" fmla="*/ 907311 h 1119962"/>
              <a:gd name="connsiteX0" fmla="*/ 63796 w 708837"/>
              <a:gd name="connsiteY0" fmla="*/ 907311 h 1119962"/>
              <a:gd name="connsiteX1" fmla="*/ 63796 w 708837"/>
              <a:gd name="connsiteY1" fmla="*/ 907311 h 1119962"/>
              <a:gd name="connsiteX2" fmla="*/ 163033 w 708837"/>
              <a:gd name="connsiteY2" fmla="*/ 921488 h 1119962"/>
              <a:gd name="connsiteX3" fmla="*/ 708837 w 708837"/>
              <a:gd name="connsiteY3" fmla="*/ 1119962 h 1119962"/>
              <a:gd name="connsiteX4" fmla="*/ 652130 w 708837"/>
              <a:gd name="connsiteY4" fmla="*/ 829339 h 1119962"/>
              <a:gd name="connsiteX5" fmla="*/ 616689 w 708837"/>
              <a:gd name="connsiteY5" fmla="*/ 772632 h 1119962"/>
              <a:gd name="connsiteX6" fmla="*/ 687572 w 708837"/>
              <a:gd name="connsiteY6" fmla="*/ 460744 h 1119962"/>
              <a:gd name="connsiteX7" fmla="*/ 588335 w 708837"/>
              <a:gd name="connsiteY7" fmla="*/ 354418 h 1119962"/>
              <a:gd name="connsiteX8" fmla="*/ 474922 w 708837"/>
              <a:gd name="connsiteY8" fmla="*/ 58676 h 1119962"/>
              <a:gd name="connsiteX9" fmla="*/ 255182 w 708837"/>
              <a:gd name="connsiteY9" fmla="*/ 163032 h 1119962"/>
              <a:gd name="connsiteX10" fmla="*/ 134679 w 708837"/>
              <a:gd name="connsiteY10" fmla="*/ 0 h 1119962"/>
              <a:gd name="connsiteX11" fmla="*/ 0 w 708837"/>
              <a:gd name="connsiteY11" fmla="*/ 155944 h 1119962"/>
              <a:gd name="connsiteX12" fmla="*/ 35442 w 708837"/>
              <a:gd name="connsiteY12" fmla="*/ 460744 h 1119962"/>
              <a:gd name="connsiteX13" fmla="*/ 63796 w 708837"/>
              <a:gd name="connsiteY13" fmla="*/ 907311 h 1119962"/>
              <a:gd name="connsiteX0" fmla="*/ 63796 w 708837"/>
              <a:gd name="connsiteY0" fmla="*/ 907311 h 1119962"/>
              <a:gd name="connsiteX1" fmla="*/ 63796 w 708837"/>
              <a:gd name="connsiteY1" fmla="*/ 907311 h 1119962"/>
              <a:gd name="connsiteX2" fmla="*/ 163033 w 708837"/>
              <a:gd name="connsiteY2" fmla="*/ 921488 h 1119962"/>
              <a:gd name="connsiteX3" fmla="*/ 708837 w 708837"/>
              <a:gd name="connsiteY3" fmla="*/ 1119962 h 1119962"/>
              <a:gd name="connsiteX4" fmla="*/ 652130 w 708837"/>
              <a:gd name="connsiteY4" fmla="*/ 829339 h 1119962"/>
              <a:gd name="connsiteX5" fmla="*/ 616689 w 708837"/>
              <a:gd name="connsiteY5" fmla="*/ 772632 h 1119962"/>
              <a:gd name="connsiteX6" fmla="*/ 687572 w 708837"/>
              <a:gd name="connsiteY6" fmla="*/ 460744 h 1119962"/>
              <a:gd name="connsiteX7" fmla="*/ 588335 w 708837"/>
              <a:gd name="connsiteY7" fmla="*/ 354418 h 1119962"/>
              <a:gd name="connsiteX8" fmla="*/ 474922 w 708837"/>
              <a:gd name="connsiteY8" fmla="*/ 58676 h 1119962"/>
              <a:gd name="connsiteX9" fmla="*/ 233917 w 708837"/>
              <a:gd name="connsiteY9" fmla="*/ 74886 h 1119962"/>
              <a:gd name="connsiteX10" fmla="*/ 134679 w 708837"/>
              <a:gd name="connsiteY10" fmla="*/ 0 h 1119962"/>
              <a:gd name="connsiteX11" fmla="*/ 0 w 708837"/>
              <a:gd name="connsiteY11" fmla="*/ 155944 h 1119962"/>
              <a:gd name="connsiteX12" fmla="*/ 35442 w 708837"/>
              <a:gd name="connsiteY12" fmla="*/ 460744 h 1119962"/>
              <a:gd name="connsiteX13" fmla="*/ 63796 w 708837"/>
              <a:gd name="connsiteY13" fmla="*/ 907311 h 111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8837" h="1119962">
                <a:moveTo>
                  <a:pt x="63796" y="907311"/>
                </a:moveTo>
                <a:lnTo>
                  <a:pt x="63796" y="907311"/>
                </a:lnTo>
                <a:lnTo>
                  <a:pt x="163033" y="921488"/>
                </a:lnTo>
                <a:lnTo>
                  <a:pt x="708837" y="1119962"/>
                </a:lnTo>
                <a:lnTo>
                  <a:pt x="652130" y="829339"/>
                </a:lnTo>
                <a:lnTo>
                  <a:pt x="616689" y="772632"/>
                </a:lnTo>
                <a:lnTo>
                  <a:pt x="687572" y="460744"/>
                </a:lnTo>
                <a:lnTo>
                  <a:pt x="588335" y="354418"/>
                </a:lnTo>
                <a:lnTo>
                  <a:pt x="474922" y="58676"/>
                </a:lnTo>
                <a:lnTo>
                  <a:pt x="233917" y="74886"/>
                </a:lnTo>
                <a:lnTo>
                  <a:pt x="134679" y="0"/>
                </a:lnTo>
                <a:lnTo>
                  <a:pt x="0" y="155944"/>
                </a:lnTo>
                <a:lnTo>
                  <a:pt x="35442" y="460744"/>
                </a:lnTo>
                <a:lnTo>
                  <a:pt x="63796" y="907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BA1AFA7C-FE78-49D7-81E1-7F946F8D8E10}"/>
              </a:ext>
            </a:extLst>
          </p:cNvPr>
          <p:cNvSpPr/>
          <p:nvPr/>
        </p:nvSpPr>
        <p:spPr>
          <a:xfrm>
            <a:off x="680484" y="439479"/>
            <a:ext cx="524539" cy="269358"/>
          </a:xfrm>
          <a:custGeom>
            <a:avLst/>
            <a:gdLst>
              <a:gd name="connsiteX0" fmla="*/ 0 w 524539"/>
              <a:gd name="connsiteY0" fmla="*/ 0 h 269358"/>
              <a:gd name="connsiteX1" fmla="*/ 439479 w 524539"/>
              <a:gd name="connsiteY1" fmla="*/ 7088 h 269358"/>
              <a:gd name="connsiteX2" fmla="*/ 524539 w 524539"/>
              <a:gd name="connsiteY2" fmla="*/ 241005 h 269358"/>
              <a:gd name="connsiteX3" fmla="*/ 14176 w 524539"/>
              <a:gd name="connsiteY3" fmla="*/ 269358 h 269358"/>
              <a:gd name="connsiteX4" fmla="*/ 0 w 524539"/>
              <a:gd name="connsiteY4" fmla="*/ 0 h 2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39" h="269358">
                <a:moveTo>
                  <a:pt x="0" y="0"/>
                </a:moveTo>
                <a:lnTo>
                  <a:pt x="439479" y="7088"/>
                </a:lnTo>
                <a:lnTo>
                  <a:pt x="524539" y="241005"/>
                </a:lnTo>
                <a:lnTo>
                  <a:pt x="14176" y="2693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2675E-1895-4BA7-8686-4482250D0572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CDA90-B13B-4D44-8259-E5C02ECDBFA2}"/>
              </a:ext>
            </a:extLst>
          </p:cNvPr>
          <p:cNvSpPr txBox="1"/>
          <p:nvPr/>
        </p:nvSpPr>
        <p:spPr>
          <a:xfrm>
            <a:off x="611228" y="962699"/>
            <a:ext cx="77879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Крот, еж и землеройка – ее достаточно близкие родственники. Этот зверек  живет под землей, а питается под водой и очень редко выходит на сушу. Она может по праву гордиться тем, что является современником динозавров и мамонтов и на 100 % имеет русское происхождение. </a:t>
            </a:r>
          </a:p>
          <a:p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Как называется этот маленький, но очень редкий и уязвимый зверек, занесенный в Красную книгу Российской Федерации? 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B86C58FD-6966-480F-85D1-06C9D0C900E3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F9883C-2AEF-43AD-96F8-3C0D32AF824C}"/>
              </a:ext>
            </a:extLst>
          </p:cNvPr>
          <p:cNvSpPr txBox="1"/>
          <p:nvPr/>
        </p:nvSpPr>
        <p:spPr>
          <a:xfrm>
            <a:off x="611228" y="957952"/>
            <a:ext cx="78027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Это степное животное известно тем, что его также можно назвать современником мамонта. Он знаменит своим необычным внешним видом: у него длинные ноги, крупное тело и очень необычный нос. ОН издает особый звук, напоминающий глухое блеяние, который служит для общения в стаде и может быть услышан на большом расстоянии. </a:t>
            </a:r>
          </a:p>
          <a:p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 каком животном идет речь? 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pic>
        <p:nvPicPr>
          <p:cNvPr id="13" name="sajgak-3" descr="Музыкальные ноты со сплошной заливкой">
            <a:hlinkClick r:id="" action="ppaction://media"/>
            <a:extLst>
              <a:ext uri="{FF2B5EF4-FFF2-40B4-BE49-F238E27FC236}">
                <a16:creationId xmlns:a16="http://schemas.microsoft.com/office/drawing/2014/main" id="{E15CC242-692D-4E84-9476-7DB268DBC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53914" y="2970409"/>
            <a:ext cx="1215139" cy="12151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425CE258-2238-4F15-A95D-AE8A19096318}"/>
              </a:ext>
            </a:extLst>
          </p:cNvPr>
          <p:cNvSpPr/>
          <p:nvPr/>
        </p:nvSpPr>
        <p:spPr>
          <a:xfrm>
            <a:off x="7825563" y="978195"/>
            <a:ext cx="552893" cy="1020726"/>
          </a:xfrm>
          <a:custGeom>
            <a:avLst/>
            <a:gdLst>
              <a:gd name="connsiteX0" fmla="*/ 382772 w 552893"/>
              <a:gd name="connsiteY0" fmla="*/ 1020726 h 1020726"/>
              <a:gd name="connsiteX1" fmla="*/ 552893 w 552893"/>
              <a:gd name="connsiteY1" fmla="*/ 1013638 h 1020726"/>
              <a:gd name="connsiteX2" fmla="*/ 531628 w 552893"/>
              <a:gd name="connsiteY2" fmla="*/ 623777 h 1020726"/>
              <a:gd name="connsiteX3" fmla="*/ 389860 w 552893"/>
              <a:gd name="connsiteY3" fmla="*/ 524540 h 1020726"/>
              <a:gd name="connsiteX4" fmla="*/ 382772 w 552893"/>
              <a:gd name="connsiteY4" fmla="*/ 276447 h 1020726"/>
              <a:gd name="connsiteX5" fmla="*/ 148856 w 552893"/>
              <a:gd name="connsiteY5" fmla="*/ 0 h 1020726"/>
              <a:gd name="connsiteX6" fmla="*/ 0 w 552893"/>
              <a:gd name="connsiteY6" fmla="*/ 340242 h 1020726"/>
              <a:gd name="connsiteX7" fmla="*/ 77972 w 552893"/>
              <a:gd name="connsiteY7" fmla="*/ 687572 h 1020726"/>
              <a:gd name="connsiteX8" fmla="*/ 382772 w 552893"/>
              <a:gd name="connsiteY8" fmla="*/ 1020726 h 10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893" h="1020726">
                <a:moveTo>
                  <a:pt x="382772" y="1020726"/>
                </a:moveTo>
                <a:lnTo>
                  <a:pt x="552893" y="1013638"/>
                </a:lnTo>
                <a:lnTo>
                  <a:pt x="531628" y="623777"/>
                </a:lnTo>
                <a:lnTo>
                  <a:pt x="389860" y="524540"/>
                </a:lnTo>
                <a:lnTo>
                  <a:pt x="382772" y="276447"/>
                </a:lnTo>
                <a:lnTo>
                  <a:pt x="148856" y="0"/>
                </a:lnTo>
                <a:lnTo>
                  <a:pt x="0" y="340242"/>
                </a:lnTo>
                <a:lnTo>
                  <a:pt x="77972" y="687572"/>
                </a:lnTo>
                <a:lnTo>
                  <a:pt x="382772" y="1020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33A88-0618-4B57-88AE-ED8D47A7893A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82D80-D810-4FA4-AD98-0748B67A6C65}"/>
              </a:ext>
            </a:extLst>
          </p:cNvPr>
          <p:cNvSpPr txBox="1"/>
          <p:nvPr/>
        </p:nvSpPr>
        <p:spPr>
          <a:xfrm>
            <a:off x="611228" y="957952"/>
            <a:ext cx="8060824" cy="165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 насчитывается около 100 000 особо охраняемых природных территорий. Все они имеют разный статус. </a:t>
            </a:r>
            <a:b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нашей страны их количество превышает 12 000.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из перечисленных ниже ООПТ находятся в Российской Федерации?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1BD0F-E286-4BD5-A865-5BC47DDF6AE1}"/>
              </a:ext>
            </a:extLst>
          </p:cNvPr>
          <p:cNvSpPr txBox="1"/>
          <p:nvPr/>
        </p:nvSpPr>
        <p:spPr>
          <a:xfrm>
            <a:off x="4572000" y="2746318"/>
            <a:ext cx="3416742" cy="156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Катон-Карагайский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Серенгети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Бурабай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Югыд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B0635-538D-47D9-A2CF-32B61F0F90FA}"/>
              </a:ext>
            </a:extLst>
          </p:cNvPr>
          <p:cNvSpPr txBox="1"/>
          <p:nvPr/>
        </p:nvSpPr>
        <p:spPr>
          <a:xfrm>
            <a:off x="717550" y="2746318"/>
            <a:ext cx="3416743" cy="156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Чаваш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Вармане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Беловежская пуща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Кодар</a:t>
            </a:r>
            <a:endParaRPr lang="ru-R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Гоби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Гурвансайхан</a:t>
            </a:r>
            <a:endParaRPr lang="ru-R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0C05C9E-B067-4EEB-A48C-B8CECFE3588B}"/>
              </a:ext>
            </a:extLst>
          </p:cNvPr>
          <p:cNvSpPr/>
          <p:nvPr/>
        </p:nvSpPr>
        <p:spPr>
          <a:xfrm>
            <a:off x="701749" y="2523460"/>
            <a:ext cx="1162493" cy="1403498"/>
          </a:xfrm>
          <a:custGeom>
            <a:avLst/>
            <a:gdLst>
              <a:gd name="connsiteX0" fmla="*/ 0 w 1162493"/>
              <a:gd name="connsiteY0" fmla="*/ 70884 h 1403498"/>
              <a:gd name="connsiteX1" fmla="*/ 85060 w 1162493"/>
              <a:gd name="connsiteY1" fmla="*/ 1141228 h 1403498"/>
              <a:gd name="connsiteX2" fmla="*/ 191386 w 1162493"/>
              <a:gd name="connsiteY2" fmla="*/ 1141228 h 1403498"/>
              <a:gd name="connsiteX3" fmla="*/ 829339 w 1162493"/>
              <a:gd name="connsiteY3" fmla="*/ 1403498 h 1403498"/>
              <a:gd name="connsiteX4" fmla="*/ 1162493 w 1162493"/>
              <a:gd name="connsiteY4" fmla="*/ 1403498 h 1403498"/>
              <a:gd name="connsiteX5" fmla="*/ 1056167 w 1162493"/>
              <a:gd name="connsiteY5" fmla="*/ 1112875 h 1403498"/>
              <a:gd name="connsiteX6" fmla="*/ 985284 w 1162493"/>
              <a:gd name="connsiteY6" fmla="*/ 992373 h 1403498"/>
              <a:gd name="connsiteX7" fmla="*/ 155944 w 1162493"/>
              <a:gd name="connsiteY7" fmla="*/ 77973 h 1403498"/>
              <a:gd name="connsiteX8" fmla="*/ 14177 w 1162493"/>
              <a:gd name="connsiteY8" fmla="*/ 0 h 1403498"/>
              <a:gd name="connsiteX9" fmla="*/ 0 w 1162493"/>
              <a:gd name="connsiteY9" fmla="*/ 70884 h 140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493" h="1403498">
                <a:moveTo>
                  <a:pt x="0" y="70884"/>
                </a:moveTo>
                <a:lnTo>
                  <a:pt x="85060" y="1141228"/>
                </a:lnTo>
                <a:lnTo>
                  <a:pt x="191386" y="1141228"/>
                </a:lnTo>
                <a:lnTo>
                  <a:pt x="829339" y="1403498"/>
                </a:lnTo>
                <a:lnTo>
                  <a:pt x="1162493" y="1403498"/>
                </a:lnTo>
                <a:lnTo>
                  <a:pt x="1056167" y="1112875"/>
                </a:lnTo>
                <a:lnTo>
                  <a:pt x="985284" y="992373"/>
                </a:lnTo>
                <a:lnTo>
                  <a:pt x="155944" y="77973"/>
                </a:lnTo>
                <a:lnTo>
                  <a:pt x="14177" y="0"/>
                </a:lnTo>
                <a:lnTo>
                  <a:pt x="0" y="70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BAEF91DB-931B-4779-87FA-EEE7DF70D999}"/>
              </a:ext>
            </a:extLst>
          </p:cNvPr>
          <p:cNvSpPr/>
          <p:nvPr/>
        </p:nvSpPr>
        <p:spPr>
          <a:xfrm>
            <a:off x="1254642" y="1552353"/>
            <a:ext cx="1878418" cy="786810"/>
          </a:xfrm>
          <a:custGeom>
            <a:avLst/>
            <a:gdLst>
              <a:gd name="connsiteX0" fmla="*/ 0 w 1878418"/>
              <a:gd name="connsiteY0" fmla="*/ 368596 h 786810"/>
              <a:gd name="connsiteX1" fmla="*/ 318977 w 1878418"/>
              <a:gd name="connsiteY1" fmla="*/ 276447 h 786810"/>
              <a:gd name="connsiteX2" fmla="*/ 474921 w 1878418"/>
              <a:gd name="connsiteY2" fmla="*/ 404038 h 786810"/>
              <a:gd name="connsiteX3" fmla="*/ 595423 w 1878418"/>
              <a:gd name="connsiteY3" fmla="*/ 347331 h 786810"/>
              <a:gd name="connsiteX4" fmla="*/ 559981 w 1878418"/>
              <a:gd name="connsiteY4" fmla="*/ 212652 h 786810"/>
              <a:gd name="connsiteX5" fmla="*/ 730102 w 1878418"/>
              <a:gd name="connsiteY5" fmla="*/ 205563 h 786810"/>
              <a:gd name="connsiteX6" fmla="*/ 808074 w 1878418"/>
              <a:gd name="connsiteY6" fmla="*/ 311889 h 786810"/>
              <a:gd name="connsiteX7" fmla="*/ 999460 w 1878418"/>
              <a:gd name="connsiteY7" fmla="*/ 212652 h 786810"/>
              <a:gd name="connsiteX8" fmla="*/ 1212111 w 1878418"/>
              <a:gd name="connsiteY8" fmla="*/ 262270 h 786810"/>
              <a:gd name="connsiteX9" fmla="*/ 1311349 w 1878418"/>
              <a:gd name="connsiteY9" fmla="*/ 0 h 786810"/>
              <a:gd name="connsiteX10" fmla="*/ 1516911 w 1878418"/>
              <a:gd name="connsiteY10" fmla="*/ 170121 h 786810"/>
              <a:gd name="connsiteX11" fmla="*/ 1878418 w 1878418"/>
              <a:gd name="connsiteY11" fmla="*/ 503275 h 786810"/>
              <a:gd name="connsiteX12" fmla="*/ 1552353 w 1878418"/>
              <a:gd name="connsiteY12" fmla="*/ 715926 h 786810"/>
              <a:gd name="connsiteX13" fmla="*/ 1041991 w 1878418"/>
              <a:gd name="connsiteY13" fmla="*/ 786810 h 786810"/>
              <a:gd name="connsiteX14" fmla="*/ 971107 w 1878418"/>
              <a:gd name="connsiteY14" fmla="*/ 779721 h 786810"/>
              <a:gd name="connsiteX15" fmla="*/ 432391 w 1878418"/>
              <a:gd name="connsiteY15" fmla="*/ 715926 h 786810"/>
              <a:gd name="connsiteX16" fmla="*/ 56707 w 1878418"/>
              <a:gd name="connsiteY16" fmla="*/ 538717 h 786810"/>
              <a:gd name="connsiteX17" fmla="*/ 14177 w 1878418"/>
              <a:gd name="connsiteY17" fmla="*/ 474921 h 786810"/>
              <a:gd name="connsiteX18" fmla="*/ 0 w 1878418"/>
              <a:gd name="connsiteY18" fmla="*/ 368596 h 78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8418" h="786810">
                <a:moveTo>
                  <a:pt x="0" y="368596"/>
                </a:moveTo>
                <a:lnTo>
                  <a:pt x="318977" y="276447"/>
                </a:lnTo>
                <a:lnTo>
                  <a:pt x="474921" y="404038"/>
                </a:lnTo>
                <a:lnTo>
                  <a:pt x="595423" y="347331"/>
                </a:lnTo>
                <a:lnTo>
                  <a:pt x="559981" y="212652"/>
                </a:lnTo>
                <a:lnTo>
                  <a:pt x="730102" y="205563"/>
                </a:lnTo>
                <a:lnTo>
                  <a:pt x="808074" y="311889"/>
                </a:lnTo>
                <a:lnTo>
                  <a:pt x="999460" y="212652"/>
                </a:lnTo>
                <a:lnTo>
                  <a:pt x="1212111" y="262270"/>
                </a:lnTo>
                <a:lnTo>
                  <a:pt x="1311349" y="0"/>
                </a:lnTo>
                <a:lnTo>
                  <a:pt x="1516911" y="170121"/>
                </a:lnTo>
                <a:lnTo>
                  <a:pt x="1878418" y="503275"/>
                </a:lnTo>
                <a:lnTo>
                  <a:pt x="1552353" y="715926"/>
                </a:lnTo>
                <a:lnTo>
                  <a:pt x="1041991" y="786810"/>
                </a:lnTo>
                <a:lnTo>
                  <a:pt x="971107" y="779721"/>
                </a:lnTo>
                <a:lnTo>
                  <a:pt x="432391" y="715926"/>
                </a:lnTo>
                <a:lnTo>
                  <a:pt x="56707" y="538717"/>
                </a:lnTo>
                <a:lnTo>
                  <a:pt x="14177" y="474921"/>
                </a:lnTo>
                <a:lnTo>
                  <a:pt x="0" y="368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0BC39-7617-414F-9E99-97EBCA657702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8EC50-B08A-4FC3-A347-6BCD4CF6E393}"/>
              </a:ext>
            </a:extLst>
          </p:cNvPr>
          <p:cNvSpPr txBox="1"/>
          <p:nvPr/>
        </p:nvSpPr>
        <p:spPr>
          <a:xfrm>
            <a:off x="611228" y="957952"/>
            <a:ext cx="5309190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«Летопись природы»?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3181D-4F67-49CD-9BEE-15C605F3EDEF}"/>
              </a:ext>
            </a:extLst>
          </p:cNvPr>
          <p:cNvSpPr txBox="1"/>
          <p:nvPr/>
        </p:nvSpPr>
        <p:spPr>
          <a:xfrm>
            <a:off x="717551" y="1852250"/>
            <a:ext cx="7577726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Наиболее ранняя из сохранившихся в полном объеме записей </a:t>
            </a:r>
            <a:b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природных явлениях в истории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0F63E-52DC-4F1B-B77E-D6B40B9806A4}"/>
              </a:ext>
            </a:extLst>
          </p:cNvPr>
          <p:cNvSpPr txBox="1"/>
          <p:nvPr/>
        </p:nvSpPr>
        <p:spPr>
          <a:xfrm>
            <a:off x="717550" y="2604751"/>
            <a:ext cx="7873385" cy="86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Главный научный документ любого заповедника или национального парка, в котором сконцентрированы результаты ежегодных наблюдений за природными процессами и явлениями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0ADFC1-ADA9-4974-B8FD-3E4801D05F77}"/>
              </a:ext>
            </a:extLst>
          </p:cNvPr>
          <p:cNvSpPr txBox="1"/>
          <p:nvPr/>
        </p:nvSpPr>
        <p:spPr>
          <a:xfrm>
            <a:off x="717550" y="3620720"/>
            <a:ext cx="7873385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Технический журнал, в который в установленной форме записываются все сведения о заповеднике или национальном парке и их работе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803C0D97-34F5-4F21-BCE3-7D1A19843D31}"/>
              </a:ext>
            </a:extLst>
          </p:cNvPr>
          <p:cNvSpPr/>
          <p:nvPr/>
        </p:nvSpPr>
        <p:spPr>
          <a:xfrm>
            <a:off x="2725478" y="4185548"/>
            <a:ext cx="1949303" cy="1949302"/>
          </a:xfrm>
          <a:custGeom>
            <a:avLst/>
            <a:gdLst>
              <a:gd name="connsiteX0" fmla="*/ 77972 w 1949303"/>
              <a:gd name="connsiteY0" fmla="*/ 581247 h 1949302"/>
              <a:gd name="connsiteX1" fmla="*/ 0 w 1949303"/>
              <a:gd name="connsiteY1" fmla="*/ 1538177 h 1949302"/>
              <a:gd name="connsiteX2" fmla="*/ 1091610 w 1949303"/>
              <a:gd name="connsiteY2" fmla="*/ 1949302 h 1949302"/>
              <a:gd name="connsiteX3" fmla="*/ 1275907 w 1949303"/>
              <a:gd name="connsiteY3" fmla="*/ 1878419 h 1949302"/>
              <a:gd name="connsiteX4" fmla="*/ 1842977 w 1949303"/>
              <a:gd name="connsiteY4" fmla="*/ 1545265 h 1949302"/>
              <a:gd name="connsiteX5" fmla="*/ 1864242 w 1949303"/>
              <a:gd name="connsiteY5" fmla="*/ 1332614 h 1949302"/>
              <a:gd name="connsiteX6" fmla="*/ 1949303 w 1949303"/>
              <a:gd name="connsiteY6" fmla="*/ 318977 h 1949302"/>
              <a:gd name="connsiteX7" fmla="*/ 1694121 w 1949303"/>
              <a:gd name="connsiteY7" fmla="*/ 7088 h 1949302"/>
              <a:gd name="connsiteX8" fmla="*/ 1495647 w 1949303"/>
              <a:gd name="connsiteY8" fmla="*/ 0 h 1949302"/>
              <a:gd name="connsiteX9" fmla="*/ 751368 w 1949303"/>
              <a:gd name="connsiteY9" fmla="*/ 106326 h 1949302"/>
              <a:gd name="connsiteX10" fmla="*/ 77972 w 1949303"/>
              <a:gd name="connsiteY10" fmla="*/ 581247 h 194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303" h="1949302">
                <a:moveTo>
                  <a:pt x="77972" y="581247"/>
                </a:moveTo>
                <a:lnTo>
                  <a:pt x="0" y="1538177"/>
                </a:lnTo>
                <a:lnTo>
                  <a:pt x="1091610" y="1949302"/>
                </a:lnTo>
                <a:cubicBezTo>
                  <a:pt x="1207315" y="1917746"/>
                  <a:pt x="1145169" y="1939429"/>
                  <a:pt x="1275907" y="1878419"/>
                </a:cubicBezTo>
                <a:lnTo>
                  <a:pt x="1842977" y="1545265"/>
                </a:lnTo>
                <a:cubicBezTo>
                  <a:pt x="1871193" y="1404186"/>
                  <a:pt x="1864242" y="1475084"/>
                  <a:pt x="1864242" y="1332614"/>
                </a:cubicBezTo>
                <a:lnTo>
                  <a:pt x="1949303" y="318977"/>
                </a:lnTo>
                <a:lnTo>
                  <a:pt x="1694121" y="7088"/>
                </a:lnTo>
                <a:lnTo>
                  <a:pt x="1495647" y="0"/>
                </a:lnTo>
                <a:lnTo>
                  <a:pt x="751368" y="106326"/>
                </a:lnTo>
                <a:lnTo>
                  <a:pt x="77972" y="581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8F34C462-57C9-4279-AE81-615F5C5B26E7}"/>
              </a:ext>
            </a:extLst>
          </p:cNvPr>
          <p:cNvSpPr/>
          <p:nvPr/>
        </p:nvSpPr>
        <p:spPr>
          <a:xfrm>
            <a:off x="4289278" y="4153032"/>
            <a:ext cx="1949303" cy="1949302"/>
          </a:xfrm>
          <a:custGeom>
            <a:avLst/>
            <a:gdLst>
              <a:gd name="connsiteX0" fmla="*/ 77972 w 1949303"/>
              <a:gd name="connsiteY0" fmla="*/ 581247 h 1949302"/>
              <a:gd name="connsiteX1" fmla="*/ 0 w 1949303"/>
              <a:gd name="connsiteY1" fmla="*/ 1538177 h 1949302"/>
              <a:gd name="connsiteX2" fmla="*/ 1091610 w 1949303"/>
              <a:gd name="connsiteY2" fmla="*/ 1949302 h 1949302"/>
              <a:gd name="connsiteX3" fmla="*/ 1275907 w 1949303"/>
              <a:gd name="connsiteY3" fmla="*/ 1878419 h 1949302"/>
              <a:gd name="connsiteX4" fmla="*/ 1842977 w 1949303"/>
              <a:gd name="connsiteY4" fmla="*/ 1545265 h 1949302"/>
              <a:gd name="connsiteX5" fmla="*/ 1864242 w 1949303"/>
              <a:gd name="connsiteY5" fmla="*/ 1332614 h 1949302"/>
              <a:gd name="connsiteX6" fmla="*/ 1949303 w 1949303"/>
              <a:gd name="connsiteY6" fmla="*/ 318977 h 1949302"/>
              <a:gd name="connsiteX7" fmla="*/ 1694121 w 1949303"/>
              <a:gd name="connsiteY7" fmla="*/ 7088 h 1949302"/>
              <a:gd name="connsiteX8" fmla="*/ 1495647 w 1949303"/>
              <a:gd name="connsiteY8" fmla="*/ 0 h 1949302"/>
              <a:gd name="connsiteX9" fmla="*/ 751368 w 1949303"/>
              <a:gd name="connsiteY9" fmla="*/ 106326 h 1949302"/>
              <a:gd name="connsiteX10" fmla="*/ 77972 w 1949303"/>
              <a:gd name="connsiteY10" fmla="*/ 581247 h 194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303" h="1949302">
                <a:moveTo>
                  <a:pt x="77972" y="581247"/>
                </a:moveTo>
                <a:lnTo>
                  <a:pt x="0" y="1538177"/>
                </a:lnTo>
                <a:lnTo>
                  <a:pt x="1091610" y="1949302"/>
                </a:lnTo>
                <a:cubicBezTo>
                  <a:pt x="1207315" y="1917746"/>
                  <a:pt x="1145169" y="1939429"/>
                  <a:pt x="1275907" y="1878419"/>
                </a:cubicBezTo>
                <a:lnTo>
                  <a:pt x="1842977" y="1545265"/>
                </a:lnTo>
                <a:cubicBezTo>
                  <a:pt x="1871193" y="1404186"/>
                  <a:pt x="1864242" y="1475084"/>
                  <a:pt x="1864242" y="1332614"/>
                </a:cubicBezTo>
                <a:lnTo>
                  <a:pt x="1949303" y="318977"/>
                </a:lnTo>
                <a:lnTo>
                  <a:pt x="1694121" y="7088"/>
                </a:lnTo>
                <a:lnTo>
                  <a:pt x="1495647" y="0"/>
                </a:lnTo>
                <a:lnTo>
                  <a:pt x="751368" y="106326"/>
                </a:lnTo>
                <a:lnTo>
                  <a:pt x="77972" y="581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C14F301D-33E3-492E-A918-9D4FD867B60B}"/>
              </a:ext>
            </a:extLst>
          </p:cNvPr>
          <p:cNvSpPr/>
          <p:nvPr/>
        </p:nvSpPr>
        <p:spPr>
          <a:xfrm>
            <a:off x="-567070" y="3983665"/>
            <a:ext cx="1949303" cy="1949302"/>
          </a:xfrm>
          <a:custGeom>
            <a:avLst/>
            <a:gdLst>
              <a:gd name="connsiteX0" fmla="*/ 77972 w 1949303"/>
              <a:gd name="connsiteY0" fmla="*/ 581247 h 1949302"/>
              <a:gd name="connsiteX1" fmla="*/ 0 w 1949303"/>
              <a:gd name="connsiteY1" fmla="*/ 1538177 h 1949302"/>
              <a:gd name="connsiteX2" fmla="*/ 1091610 w 1949303"/>
              <a:gd name="connsiteY2" fmla="*/ 1949302 h 1949302"/>
              <a:gd name="connsiteX3" fmla="*/ 1275907 w 1949303"/>
              <a:gd name="connsiteY3" fmla="*/ 1878419 h 1949302"/>
              <a:gd name="connsiteX4" fmla="*/ 1842977 w 1949303"/>
              <a:gd name="connsiteY4" fmla="*/ 1545265 h 1949302"/>
              <a:gd name="connsiteX5" fmla="*/ 1864242 w 1949303"/>
              <a:gd name="connsiteY5" fmla="*/ 1332614 h 1949302"/>
              <a:gd name="connsiteX6" fmla="*/ 1949303 w 1949303"/>
              <a:gd name="connsiteY6" fmla="*/ 318977 h 1949302"/>
              <a:gd name="connsiteX7" fmla="*/ 1694121 w 1949303"/>
              <a:gd name="connsiteY7" fmla="*/ 7088 h 1949302"/>
              <a:gd name="connsiteX8" fmla="*/ 1495647 w 1949303"/>
              <a:gd name="connsiteY8" fmla="*/ 0 h 1949302"/>
              <a:gd name="connsiteX9" fmla="*/ 751368 w 1949303"/>
              <a:gd name="connsiteY9" fmla="*/ 106326 h 1949302"/>
              <a:gd name="connsiteX10" fmla="*/ 77972 w 1949303"/>
              <a:gd name="connsiteY10" fmla="*/ 581247 h 194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303" h="1949302">
                <a:moveTo>
                  <a:pt x="77972" y="581247"/>
                </a:moveTo>
                <a:lnTo>
                  <a:pt x="0" y="1538177"/>
                </a:lnTo>
                <a:lnTo>
                  <a:pt x="1091610" y="1949302"/>
                </a:lnTo>
                <a:cubicBezTo>
                  <a:pt x="1207315" y="1917746"/>
                  <a:pt x="1145169" y="1939429"/>
                  <a:pt x="1275907" y="1878419"/>
                </a:cubicBezTo>
                <a:lnTo>
                  <a:pt x="1842977" y="1545265"/>
                </a:lnTo>
                <a:cubicBezTo>
                  <a:pt x="1871193" y="1404186"/>
                  <a:pt x="1864242" y="1475084"/>
                  <a:pt x="1864242" y="1332614"/>
                </a:cubicBezTo>
                <a:lnTo>
                  <a:pt x="1949303" y="318977"/>
                </a:lnTo>
                <a:lnTo>
                  <a:pt x="1694121" y="7088"/>
                </a:lnTo>
                <a:lnTo>
                  <a:pt x="1495647" y="0"/>
                </a:lnTo>
                <a:lnTo>
                  <a:pt x="751368" y="106326"/>
                </a:lnTo>
                <a:lnTo>
                  <a:pt x="77972" y="581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4BDB3507-518E-4604-8FFF-3001A41F6326}"/>
              </a:ext>
            </a:extLst>
          </p:cNvPr>
          <p:cNvSpPr/>
          <p:nvPr/>
        </p:nvSpPr>
        <p:spPr>
          <a:xfrm>
            <a:off x="567070" y="1899684"/>
            <a:ext cx="574158" cy="737190"/>
          </a:xfrm>
          <a:custGeom>
            <a:avLst/>
            <a:gdLst>
              <a:gd name="connsiteX0" fmla="*/ 0 w 574158"/>
              <a:gd name="connsiteY0" fmla="*/ 616688 h 737190"/>
              <a:gd name="connsiteX1" fmla="*/ 425302 w 574158"/>
              <a:gd name="connsiteY1" fmla="*/ 737190 h 737190"/>
              <a:gd name="connsiteX2" fmla="*/ 574158 w 574158"/>
              <a:gd name="connsiteY2" fmla="*/ 318976 h 737190"/>
              <a:gd name="connsiteX3" fmla="*/ 212651 w 574158"/>
              <a:gd name="connsiteY3" fmla="*/ 0 h 737190"/>
              <a:gd name="connsiteX4" fmla="*/ 42530 w 574158"/>
              <a:gd name="connsiteY4" fmla="*/ 56707 h 737190"/>
              <a:gd name="connsiteX5" fmla="*/ 99237 w 574158"/>
              <a:gd name="connsiteY5" fmla="*/ 389860 h 737190"/>
              <a:gd name="connsiteX6" fmla="*/ 49618 w 574158"/>
              <a:gd name="connsiteY6" fmla="*/ 609600 h 737190"/>
              <a:gd name="connsiteX7" fmla="*/ 0 w 574158"/>
              <a:gd name="connsiteY7" fmla="*/ 616688 h 73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58" h="737190">
                <a:moveTo>
                  <a:pt x="0" y="616688"/>
                </a:moveTo>
                <a:lnTo>
                  <a:pt x="425302" y="737190"/>
                </a:lnTo>
                <a:lnTo>
                  <a:pt x="574158" y="318976"/>
                </a:lnTo>
                <a:lnTo>
                  <a:pt x="212651" y="0"/>
                </a:lnTo>
                <a:lnTo>
                  <a:pt x="42530" y="56707"/>
                </a:lnTo>
                <a:lnTo>
                  <a:pt x="99237" y="389860"/>
                </a:lnTo>
                <a:lnTo>
                  <a:pt x="49618" y="609600"/>
                </a:lnTo>
                <a:lnTo>
                  <a:pt x="0" y="616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C1FE9A-F05F-4C46-8765-6F245FDF815B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5CEB99-657B-49DD-8E5E-94FC7F7CA66D}"/>
              </a:ext>
            </a:extLst>
          </p:cNvPr>
          <p:cNvSpPr txBox="1"/>
          <p:nvPr/>
        </p:nvSpPr>
        <p:spPr>
          <a:xfrm>
            <a:off x="611229" y="884417"/>
            <a:ext cx="8050764" cy="132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В России создана уникальная заповедная система, многие из особо охраняемых природных территорий являются рекордсменами благодаря своим особенностям, </a:t>
            </a:r>
            <a:br>
              <a:rPr lang="ru-RU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их можно по праву назвать «самыми-самыми». Но что-то перепуталось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в этом списке.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Попробуйте найти 2 несоответствия в этом перечне.</a:t>
            </a:r>
            <a:endParaRPr lang="ru-RU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424DB0-7E99-431D-80DF-EDADFBEE261C}"/>
              </a:ext>
            </a:extLst>
          </p:cNvPr>
          <p:cNvSpPr txBox="1"/>
          <p:nvPr/>
        </p:nvSpPr>
        <p:spPr>
          <a:xfrm>
            <a:off x="611229" y="2438878"/>
            <a:ext cx="8176127" cy="243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большая ООПТ – национальный парк «Кисловодский» (Ставропольский край)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посещаемая ООПТ –</a:t>
            </a:r>
            <a:r>
              <a:rPr lang="ru-RU" sz="13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парк «Русская Арктика» (Архангельская область)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вулканический заповедник – </a:t>
            </a:r>
            <a:r>
              <a:rPr lang="ru-RU" sz="13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Кроноцкий</a:t>
            </a: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государственный природный биосферный заповедник  (Камчатский край)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первый заповедник – Баргузинский заповедник, который был создан в 1917 году (Республика Бурятия)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маленький заповедник – </a:t>
            </a:r>
            <a:r>
              <a:rPr lang="ru-RU" sz="13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Галичья</a:t>
            </a: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гора (Липецкая  область)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высокогорная ООПТ – национальный парк «Приэльбрусье» (Кабардино-Балкарская Республика)</a:t>
            </a:r>
          </a:p>
          <a:p>
            <a:pPr marL="177800" lvl="0" indent="-177800">
              <a:lnSpc>
                <a:spcPct val="107000"/>
              </a:lnSpc>
              <a:buFont typeface="+mj-lt"/>
              <a:buAutoNum type="arabicPeriod"/>
            </a:pPr>
            <a:r>
              <a:rPr lang="ru-RU" sz="13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Заповедник, где больше всего водопадов – заповедник «Путоранский» (Красноярский край)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CF3FD462-F023-4C0C-857C-4F929D42E9A7}"/>
              </a:ext>
            </a:extLst>
          </p:cNvPr>
          <p:cNvSpPr txBox="1"/>
          <p:nvPr/>
        </p:nvSpPr>
        <p:spPr>
          <a:xfrm>
            <a:off x="611229" y="939830"/>
            <a:ext cx="8296797" cy="175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в стране станция юных любителей природы открылась </a:t>
            </a:r>
            <a:b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июня 1918 года в Москве, в парке «Сокольники».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историческое событие стало предпосылкой развития мощного Движения юных натуралистов.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лозунг был у первых юных натуралистов?</a:t>
            </a:r>
            <a:endParaRPr lang="ru-RU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1440FA-7EB6-4C3F-A2A9-0F52EAD285E4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27DFA5-8B5D-49D2-8F2B-0F1A3EE6905D}"/>
              </a:ext>
            </a:extLst>
          </p:cNvPr>
          <p:cNvSpPr txBox="1"/>
          <p:nvPr/>
        </p:nvSpPr>
        <p:spPr>
          <a:xfrm>
            <a:off x="611229" y="2719135"/>
            <a:ext cx="600739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Будь ближе к природе!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91D8729-7007-4E79-B10B-3DE33E271018}"/>
              </a:ext>
            </a:extLst>
          </p:cNvPr>
          <p:cNvSpPr txBox="1"/>
          <p:nvPr/>
        </p:nvSpPr>
        <p:spPr>
          <a:xfrm>
            <a:off x="611229" y="3186281"/>
            <a:ext cx="600739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Будь ближе к природе и жизни!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92908B-2C86-4770-BC37-6E4A199D07E0}"/>
              </a:ext>
            </a:extLst>
          </p:cNvPr>
          <p:cNvSpPr txBox="1"/>
          <p:nvPr/>
        </p:nvSpPr>
        <p:spPr>
          <a:xfrm>
            <a:off x="611229" y="3658749"/>
            <a:ext cx="600739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Юннат – всегда прав! 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5CF1A8-AE70-4632-8182-08CA23BAED08}"/>
              </a:ext>
            </a:extLst>
          </p:cNvPr>
          <p:cNvSpPr txBox="1"/>
          <p:nvPr/>
        </p:nvSpPr>
        <p:spPr>
          <a:xfrm>
            <a:off x="611229" y="4131218"/>
            <a:ext cx="600739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За природу юннат побороться готов!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EB60BCE6-E0D7-46F1-82A0-C7BB2B598CE7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№2</a:t>
            </a: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A5A68559-F522-441D-A743-810227C74B99}"/>
              </a:ext>
            </a:extLst>
          </p:cNvPr>
          <p:cNvSpPr/>
          <p:nvPr/>
        </p:nvSpPr>
        <p:spPr>
          <a:xfrm>
            <a:off x="5805377" y="744279"/>
            <a:ext cx="878958" cy="694661"/>
          </a:xfrm>
          <a:custGeom>
            <a:avLst/>
            <a:gdLst>
              <a:gd name="connsiteX0" fmla="*/ 0 w 878958"/>
              <a:gd name="connsiteY0" fmla="*/ 0 h 694661"/>
              <a:gd name="connsiteX1" fmla="*/ 439479 w 878958"/>
              <a:gd name="connsiteY1" fmla="*/ 120502 h 694661"/>
              <a:gd name="connsiteX2" fmla="*/ 510363 w 878958"/>
              <a:gd name="connsiteY2" fmla="*/ 155944 h 694661"/>
              <a:gd name="connsiteX3" fmla="*/ 779721 w 878958"/>
              <a:gd name="connsiteY3" fmla="*/ 56707 h 694661"/>
              <a:gd name="connsiteX4" fmla="*/ 878958 w 878958"/>
              <a:gd name="connsiteY4" fmla="*/ 212651 h 694661"/>
              <a:gd name="connsiteX5" fmla="*/ 857693 w 878958"/>
              <a:gd name="connsiteY5" fmla="*/ 368595 h 694661"/>
              <a:gd name="connsiteX6" fmla="*/ 850604 w 878958"/>
              <a:gd name="connsiteY6" fmla="*/ 446568 h 694661"/>
              <a:gd name="connsiteX7" fmla="*/ 822251 w 878958"/>
              <a:gd name="connsiteY7" fmla="*/ 630865 h 694661"/>
              <a:gd name="connsiteX8" fmla="*/ 503274 w 878958"/>
              <a:gd name="connsiteY8" fmla="*/ 694661 h 694661"/>
              <a:gd name="connsiteX9" fmla="*/ 411125 w 878958"/>
              <a:gd name="connsiteY9" fmla="*/ 666307 h 694661"/>
              <a:gd name="connsiteX10" fmla="*/ 49618 w 878958"/>
              <a:gd name="connsiteY10" fmla="*/ 567070 h 694661"/>
              <a:gd name="connsiteX11" fmla="*/ 28353 w 878958"/>
              <a:gd name="connsiteY11" fmla="*/ 510363 h 694661"/>
              <a:gd name="connsiteX12" fmla="*/ 0 w 878958"/>
              <a:gd name="connsiteY12" fmla="*/ 0 h 69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958" h="694661">
                <a:moveTo>
                  <a:pt x="0" y="0"/>
                </a:moveTo>
                <a:lnTo>
                  <a:pt x="439479" y="120502"/>
                </a:lnTo>
                <a:cubicBezTo>
                  <a:pt x="505340" y="157092"/>
                  <a:pt x="478948" y="155944"/>
                  <a:pt x="510363" y="155944"/>
                </a:cubicBezTo>
                <a:lnTo>
                  <a:pt x="779721" y="56707"/>
                </a:lnTo>
                <a:lnTo>
                  <a:pt x="878958" y="212651"/>
                </a:lnTo>
                <a:lnTo>
                  <a:pt x="857693" y="368595"/>
                </a:lnTo>
                <a:lnTo>
                  <a:pt x="850604" y="446568"/>
                </a:lnTo>
                <a:lnTo>
                  <a:pt x="822251" y="630865"/>
                </a:lnTo>
                <a:lnTo>
                  <a:pt x="503274" y="694661"/>
                </a:lnTo>
                <a:lnTo>
                  <a:pt x="411125" y="666307"/>
                </a:lnTo>
                <a:lnTo>
                  <a:pt x="49618" y="567070"/>
                </a:lnTo>
                <a:lnTo>
                  <a:pt x="28353" y="510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EB0A66-F336-4F17-8A85-8E7905E4AF34}"/>
              </a:ext>
            </a:extLst>
          </p:cNvPr>
          <p:cNvSpPr txBox="1"/>
          <p:nvPr/>
        </p:nvSpPr>
        <p:spPr>
          <a:xfrm>
            <a:off x="611229" y="976673"/>
            <a:ext cx="7845203" cy="95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самое глубокое озеро мира, где содержится 1/5 всех мировых запасов пресной воды и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пресной воды нашей страны?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CCF134-7F5D-4905-9F4C-7AA5514CDD26}"/>
              </a:ext>
            </a:extLst>
          </p:cNvPr>
          <p:cNvSpPr txBox="1"/>
          <p:nvPr/>
        </p:nvSpPr>
        <p:spPr>
          <a:xfrm>
            <a:off x="611229" y="2035449"/>
            <a:ext cx="8249238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Чудско-Псковское озеро (на границе между Эстонией, Псковской и Ленинградской областями Российской Федерации)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700905-C054-47F8-B27F-AF88608C62FD}"/>
              </a:ext>
            </a:extLst>
          </p:cNvPr>
          <p:cNvSpPr txBox="1"/>
          <p:nvPr/>
        </p:nvSpPr>
        <p:spPr>
          <a:xfrm>
            <a:off x="632493" y="2783958"/>
            <a:ext cx="7208874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Озеро Байкал (Иркутская область, Республика Бурятия)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FC33A8-B86C-42AE-BBFB-6CF2857513F1}"/>
              </a:ext>
            </a:extLst>
          </p:cNvPr>
          <p:cNvSpPr txBox="1"/>
          <p:nvPr/>
        </p:nvSpPr>
        <p:spPr>
          <a:xfrm>
            <a:off x="632493" y="3236103"/>
            <a:ext cx="7208874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Плещеево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озеро (Ярославская область)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DF89E7-5ADC-4D6A-976C-041472A0B235}"/>
              </a:ext>
            </a:extLst>
          </p:cNvPr>
          <p:cNvSpPr txBox="1"/>
          <p:nvPr/>
        </p:nvSpPr>
        <p:spPr>
          <a:xfrm>
            <a:off x="632493" y="3688248"/>
            <a:ext cx="7208874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Телецкое озеро (Республика Алтай) 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62D344-2AE4-44EE-BF72-0BB7EC897EBB}"/>
              </a:ext>
            </a:extLst>
          </p:cNvPr>
          <p:cNvSpPr txBox="1"/>
          <p:nvPr/>
        </p:nvSpPr>
        <p:spPr>
          <a:xfrm>
            <a:off x="632492" y="4140393"/>
            <a:ext cx="7208874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Ладожское озеро (Республика Карелия)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7EEAE06-DFE6-4669-BE93-3579A17AA26D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EF162-14A1-482B-9A40-E0E8CA7179D1}"/>
              </a:ext>
            </a:extLst>
          </p:cNvPr>
          <p:cNvSpPr txBox="1"/>
          <p:nvPr/>
        </p:nvSpPr>
        <p:spPr>
          <a:xfrm>
            <a:off x="611229" y="958706"/>
            <a:ext cx="530919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что такое «</a:t>
            </a:r>
            <a:r>
              <a:rPr lang="en-US" sz="1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ZeroWaste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7A19E-17FE-456B-B24C-F1C7F10DDAE8}"/>
              </a:ext>
            </a:extLst>
          </p:cNvPr>
          <p:cNvSpPr txBox="1"/>
          <p:nvPr/>
        </p:nvSpPr>
        <p:spPr>
          <a:xfrm>
            <a:off x="611229" y="3823721"/>
            <a:ext cx="7963561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Это метод управления отходами, который включает в себя сжигание мусора для получения энергии и минимизацию его переработки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FC0BC-DDC6-4B90-9774-5F272D968A79}"/>
              </a:ext>
            </a:extLst>
          </p:cNvPr>
          <p:cNvSpPr txBox="1"/>
          <p:nvPr/>
        </p:nvSpPr>
        <p:spPr>
          <a:xfrm>
            <a:off x="611229" y="1442042"/>
            <a:ext cx="8141939" cy="86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Это экологическая концепция, а также система правил, направленная </a:t>
            </a:r>
            <a:b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максимальное сокращение количества производимых бытовых </a:t>
            </a:r>
            <a:b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промышленных отходов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B8A9A-922F-41C3-8CE5-AFE046E3A081}"/>
              </a:ext>
            </a:extLst>
          </p:cNvPr>
          <p:cNvSpPr txBox="1"/>
          <p:nvPr/>
        </p:nvSpPr>
        <p:spPr>
          <a:xfrm>
            <a:off x="611229" y="2499405"/>
            <a:ext cx="7872656" cy="3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Это концепция, регулирующая потребление товаров населением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46F21-9935-42B4-AFE6-F0AF0BD5BEA7}"/>
              </a:ext>
            </a:extLst>
          </p:cNvPr>
          <p:cNvSpPr txBox="1"/>
          <p:nvPr/>
        </p:nvSpPr>
        <p:spPr>
          <a:xfrm>
            <a:off x="611229" y="3029828"/>
            <a:ext cx="7872656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Это направление в экономике, регулирующее потребление электроэнергии с переходом к возобновляемым источникам энергии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1FB4910A-C152-4C07-AFDE-D3D84E15168A}"/>
              </a:ext>
            </a:extLst>
          </p:cNvPr>
          <p:cNvSpPr/>
          <p:nvPr/>
        </p:nvSpPr>
        <p:spPr>
          <a:xfrm>
            <a:off x="645041" y="4380614"/>
            <a:ext cx="524539" cy="659219"/>
          </a:xfrm>
          <a:custGeom>
            <a:avLst/>
            <a:gdLst>
              <a:gd name="connsiteX0" fmla="*/ 0 w 503274"/>
              <a:gd name="connsiteY0" fmla="*/ 141767 h 630865"/>
              <a:gd name="connsiteX1" fmla="*/ 148856 w 503274"/>
              <a:gd name="connsiteY1" fmla="*/ 567070 h 630865"/>
              <a:gd name="connsiteX2" fmla="*/ 503274 w 503274"/>
              <a:gd name="connsiteY2" fmla="*/ 630865 h 630865"/>
              <a:gd name="connsiteX3" fmla="*/ 460744 w 503274"/>
              <a:gd name="connsiteY3" fmla="*/ 297712 h 630865"/>
              <a:gd name="connsiteX4" fmla="*/ 163032 w 503274"/>
              <a:gd name="connsiteY4" fmla="*/ 0 h 630865"/>
              <a:gd name="connsiteX5" fmla="*/ 0 w 503274"/>
              <a:gd name="connsiteY5" fmla="*/ 141767 h 63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274" h="630865">
                <a:moveTo>
                  <a:pt x="0" y="141767"/>
                </a:moveTo>
                <a:lnTo>
                  <a:pt x="148856" y="567070"/>
                </a:lnTo>
                <a:lnTo>
                  <a:pt x="503274" y="630865"/>
                </a:lnTo>
                <a:lnTo>
                  <a:pt x="460744" y="297712"/>
                </a:lnTo>
                <a:lnTo>
                  <a:pt x="163032" y="0"/>
                </a:lnTo>
                <a:lnTo>
                  <a:pt x="0" y="14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8BF4BD-7CEE-4EE5-97B1-632BE2831022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71B592-6672-40AF-A7DC-3A746030F234}"/>
              </a:ext>
            </a:extLst>
          </p:cNvPr>
          <p:cNvSpPr txBox="1"/>
          <p:nvPr/>
        </p:nvSpPr>
        <p:spPr>
          <a:xfrm>
            <a:off x="611375" y="958706"/>
            <a:ext cx="8302425" cy="165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фотографии изображено озеро Баскунчак, расположенное </a:t>
            </a:r>
            <a:b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Астраханской области в непосредственной близости </a:t>
            </a:r>
            <a:b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Богдинско-Баскунчакского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заповедника. 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что это за деревянные столбы, торчащие из озера и для какой цели они служили?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67C156D-15F1-428A-89BC-3E31879F53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81" y="2700262"/>
            <a:ext cx="3373050" cy="226584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775826B-E9CA-4DA5-8BB1-16670D742673}"/>
              </a:ext>
            </a:extLst>
          </p:cNvPr>
          <p:cNvSpPr txBox="1"/>
          <p:nvPr/>
        </p:nvSpPr>
        <p:spPr>
          <a:xfrm>
            <a:off x="642455" y="2639058"/>
            <a:ext cx="4719254" cy="245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Это столбы, на которых ранее развешивали рыболовные сети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Это столбы, которые использовались для </a:t>
            </a:r>
            <a:b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добычи соли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Это останки древнего поселения, располагавшегося на этой территории до н.э.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Это арт-объект, созданный сотрудниками заповедника ко Всемирному фестивалю молодежи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198B0085-3CF1-4E1D-858D-B328EEF5B09E}"/>
              </a:ext>
            </a:extLst>
          </p:cNvPr>
          <p:cNvSpPr/>
          <p:nvPr/>
        </p:nvSpPr>
        <p:spPr>
          <a:xfrm>
            <a:off x="127591" y="-21265"/>
            <a:ext cx="1786269" cy="2247014"/>
          </a:xfrm>
          <a:custGeom>
            <a:avLst/>
            <a:gdLst>
              <a:gd name="connsiteX0" fmla="*/ 262269 w 1786269"/>
              <a:gd name="connsiteY0" fmla="*/ 7088 h 2247014"/>
              <a:gd name="connsiteX1" fmla="*/ 304800 w 1786269"/>
              <a:gd name="connsiteY1" fmla="*/ 864781 h 2247014"/>
              <a:gd name="connsiteX2" fmla="*/ 0 w 1786269"/>
              <a:gd name="connsiteY2" fmla="*/ 1616149 h 2247014"/>
              <a:gd name="connsiteX3" fmla="*/ 723014 w 1786269"/>
              <a:gd name="connsiteY3" fmla="*/ 2006009 h 2247014"/>
              <a:gd name="connsiteX4" fmla="*/ 1325525 w 1786269"/>
              <a:gd name="connsiteY4" fmla="*/ 2247014 h 2247014"/>
              <a:gd name="connsiteX5" fmla="*/ 1729562 w 1786269"/>
              <a:gd name="connsiteY5" fmla="*/ 1765005 h 2247014"/>
              <a:gd name="connsiteX6" fmla="*/ 1786269 w 1786269"/>
              <a:gd name="connsiteY6" fmla="*/ 843516 h 2247014"/>
              <a:gd name="connsiteX7" fmla="*/ 1672856 w 1786269"/>
              <a:gd name="connsiteY7" fmla="*/ 99237 h 2247014"/>
              <a:gd name="connsiteX8" fmla="*/ 1304260 w 1786269"/>
              <a:gd name="connsiteY8" fmla="*/ 0 h 2247014"/>
              <a:gd name="connsiteX9" fmla="*/ 262269 w 1786269"/>
              <a:gd name="connsiteY9" fmla="*/ 7088 h 224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6269" h="2247014">
                <a:moveTo>
                  <a:pt x="262269" y="7088"/>
                </a:moveTo>
                <a:lnTo>
                  <a:pt x="304800" y="864781"/>
                </a:lnTo>
                <a:lnTo>
                  <a:pt x="0" y="1616149"/>
                </a:lnTo>
                <a:lnTo>
                  <a:pt x="723014" y="2006009"/>
                </a:lnTo>
                <a:lnTo>
                  <a:pt x="1325525" y="2247014"/>
                </a:lnTo>
                <a:lnTo>
                  <a:pt x="1729562" y="1765005"/>
                </a:lnTo>
                <a:lnTo>
                  <a:pt x="1786269" y="843516"/>
                </a:lnTo>
                <a:lnTo>
                  <a:pt x="1672856" y="99237"/>
                </a:lnTo>
                <a:lnTo>
                  <a:pt x="1304260" y="0"/>
                </a:lnTo>
                <a:lnTo>
                  <a:pt x="262269" y="7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D614F-DAC1-4757-A32A-FED6DD7D7F4D}"/>
              </a:ext>
            </a:extLst>
          </p:cNvPr>
          <p:cNvSpPr txBox="1"/>
          <p:nvPr/>
        </p:nvSpPr>
        <p:spPr>
          <a:xfrm>
            <a:off x="611228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767E51-6EA3-4BF7-866E-F57365F60EF5}"/>
              </a:ext>
            </a:extLst>
          </p:cNvPr>
          <p:cNvSpPr txBox="1"/>
          <p:nvPr/>
        </p:nvSpPr>
        <p:spPr>
          <a:xfrm>
            <a:off x="611228" y="1684648"/>
            <a:ext cx="661699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Способ добычи пищи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F2814-C198-47D7-B6FB-83A47C7DF1CE}"/>
              </a:ext>
            </a:extLst>
          </p:cNvPr>
          <p:cNvSpPr txBox="1"/>
          <p:nvPr/>
        </p:nvSpPr>
        <p:spPr>
          <a:xfrm>
            <a:off x="611228" y="957952"/>
            <a:ext cx="5309190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общего между дятлом и муравьедом?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F6200-AF5B-49DC-B054-4DD75D5392AA}"/>
              </a:ext>
            </a:extLst>
          </p:cNvPr>
          <p:cNvSpPr txBox="1"/>
          <p:nvPr/>
        </p:nvSpPr>
        <p:spPr>
          <a:xfrm>
            <a:off x="611228" y="2340721"/>
            <a:ext cx="661699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Особые кости черепа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BB3BD-1BB3-471C-8B4B-F406D11DCD8C}"/>
              </a:ext>
            </a:extLst>
          </p:cNvPr>
          <p:cNvSpPr txBox="1"/>
          <p:nvPr/>
        </p:nvSpPr>
        <p:spPr>
          <a:xfrm>
            <a:off x="611228" y="2996794"/>
            <a:ext cx="6616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Способность предсказывать дождливую погоду</a:t>
            </a:r>
            <a:endParaRPr lang="ru-RU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596BEBE-3E2A-4925-9F08-1A9E72AABF00}"/>
              </a:ext>
            </a:extLst>
          </p:cNvPr>
          <p:cNvSpPr/>
          <p:nvPr/>
        </p:nvSpPr>
        <p:spPr>
          <a:xfrm>
            <a:off x="630865" y="1538177"/>
            <a:ext cx="843516" cy="886046"/>
          </a:xfrm>
          <a:custGeom>
            <a:avLst/>
            <a:gdLst>
              <a:gd name="connsiteX0" fmla="*/ 318977 w 843516"/>
              <a:gd name="connsiteY0" fmla="*/ 411125 h 886046"/>
              <a:gd name="connsiteX1" fmla="*/ 0 w 843516"/>
              <a:gd name="connsiteY1" fmla="*/ 737190 h 886046"/>
              <a:gd name="connsiteX2" fmla="*/ 28354 w 843516"/>
              <a:gd name="connsiteY2" fmla="*/ 886046 h 886046"/>
              <a:gd name="connsiteX3" fmla="*/ 411126 w 843516"/>
              <a:gd name="connsiteY3" fmla="*/ 822251 h 886046"/>
              <a:gd name="connsiteX4" fmla="*/ 630865 w 843516"/>
              <a:gd name="connsiteY4" fmla="*/ 864781 h 886046"/>
              <a:gd name="connsiteX5" fmla="*/ 730102 w 843516"/>
              <a:gd name="connsiteY5" fmla="*/ 850604 h 886046"/>
              <a:gd name="connsiteX6" fmla="*/ 843516 w 843516"/>
              <a:gd name="connsiteY6" fmla="*/ 758456 h 886046"/>
              <a:gd name="connsiteX7" fmla="*/ 822251 w 843516"/>
              <a:gd name="connsiteY7" fmla="*/ 652130 h 886046"/>
              <a:gd name="connsiteX8" fmla="*/ 708837 w 843516"/>
              <a:gd name="connsiteY8" fmla="*/ 503274 h 886046"/>
              <a:gd name="connsiteX9" fmla="*/ 680484 w 843516"/>
              <a:gd name="connsiteY9" fmla="*/ 446567 h 886046"/>
              <a:gd name="connsiteX10" fmla="*/ 652130 w 843516"/>
              <a:gd name="connsiteY10" fmla="*/ 425302 h 886046"/>
              <a:gd name="connsiteX11" fmla="*/ 630865 w 843516"/>
              <a:gd name="connsiteY11" fmla="*/ 375683 h 886046"/>
              <a:gd name="connsiteX12" fmla="*/ 687572 w 843516"/>
              <a:gd name="connsiteY12" fmla="*/ 198474 h 886046"/>
              <a:gd name="connsiteX13" fmla="*/ 574158 w 843516"/>
              <a:gd name="connsiteY13" fmla="*/ 0 h 886046"/>
              <a:gd name="connsiteX14" fmla="*/ 510363 w 843516"/>
              <a:gd name="connsiteY14" fmla="*/ 35442 h 886046"/>
              <a:gd name="connsiteX15" fmla="*/ 354419 w 843516"/>
              <a:gd name="connsiteY15" fmla="*/ 219739 h 886046"/>
              <a:gd name="connsiteX16" fmla="*/ 318977 w 843516"/>
              <a:gd name="connsiteY16" fmla="*/ 411125 h 8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3516" h="886046">
                <a:moveTo>
                  <a:pt x="318977" y="411125"/>
                </a:moveTo>
                <a:lnTo>
                  <a:pt x="0" y="737190"/>
                </a:lnTo>
                <a:lnTo>
                  <a:pt x="28354" y="886046"/>
                </a:lnTo>
                <a:lnTo>
                  <a:pt x="411126" y="822251"/>
                </a:lnTo>
                <a:lnTo>
                  <a:pt x="630865" y="864781"/>
                </a:lnTo>
                <a:lnTo>
                  <a:pt x="730102" y="850604"/>
                </a:lnTo>
                <a:lnTo>
                  <a:pt x="843516" y="758456"/>
                </a:lnTo>
                <a:lnTo>
                  <a:pt x="822251" y="652130"/>
                </a:lnTo>
                <a:lnTo>
                  <a:pt x="708837" y="503274"/>
                </a:lnTo>
                <a:cubicBezTo>
                  <a:pt x="699386" y="484372"/>
                  <a:pt x="692914" y="463658"/>
                  <a:pt x="680484" y="446567"/>
                </a:cubicBezTo>
                <a:cubicBezTo>
                  <a:pt x="673535" y="437013"/>
                  <a:pt x="658905" y="434980"/>
                  <a:pt x="652130" y="425302"/>
                </a:cubicBezTo>
                <a:cubicBezTo>
                  <a:pt x="641811" y="410560"/>
                  <a:pt x="637953" y="392223"/>
                  <a:pt x="630865" y="375683"/>
                </a:cubicBezTo>
                <a:lnTo>
                  <a:pt x="687572" y="198474"/>
                </a:lnTo>
                <a:lnTo>
                  <a:pt x="574158" y="0"/>
                </a:lnTo>
                <a:lnTo>
                  <a:pt x="510363" y="35442"/>
                </a:lnTo>
                <a:lnTo>
                  <a:pt x="354419" y="219739"/>
                </a:lnTo>
                <a:lnTo>
                  <a:pt x="318977" y="41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697CB908-9C74-48E5-902E-C64FAC517EAF}"/>
              </a:ext>
            </a:extLst>
          </p:cNvPr>
          <p:cNvSpPr/>
          <p:nvPr/>
        </p:nvSpPr>
        <p:spPr>
          <a:xfrm>
            <a:off x="6790660" y="871870"/>
            <a:ext cx="623777" cy="489097"/>
          </a:xfrm>
          <a:custGeom>
            <a:avLst/>
            <a:gdLst>
              <a:gd name="connsiteX0" fmla="*/ 184298 w 623777"/>
              <a:gd name="connsiteY0" fmla="*/ 0 h 489097"/>
              <a:gd name="connsiteX1" fmla="*/ 0 w 623777"/>
              <a:gd name="connsiteY1" fmla="*/ 255181 h 489097"/>
              <a:gd name="connsiteX2" fmla="*/ 28354 w 623777"/>
              <a:gd name="connsiteY2" fmla="*/ 474921 h 489097"/>
              <a:gd name="connsiteX3" fmla="*/ 170121 w 623777"/>
              <a:gd name="connsiteY3" fmla="*/ 482009 h 489097"/>
              <a:gd name="connsiteX4" fmla="*/ 368596 w 623777"/>
              <a:gd name="connsiteY4" fmla="*/ 489097 h 489097"/>
              <a:gd name="connsiteX5" fmla="*/ 482010 w 623777"/>
              <a:gd name="connsiteY5" fmla="*/ 333153 h 489097"/>
              <a:gd name="connsiteX6" fmla="*/ 595424 w 623777"/>
              <a:gd name="connsiteY6" fmla="*/ 184297 h 489097"/>
              <a:gd name="connsiteX7" fmla="*/ 623777 w 623777"/>
              <a:gd name="connsiteY7" fmla="*/ 99237 h 489097"/>
              <a:gd name="connsiteX8" fmla="*/ 184298 w 623777"/>
              <a:gd name="connsiteY8" fmla="*/ 0 h 4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777" h="489097">
                <a:moveTo>
                  <a:pt x="184298" y="0"/>
                </a:moveTo>
                <a:lnTo>
                  <a:pt x="0" y="255181"/>
                </a:lnTo>
                <a:lnTo>
                  <a:pt x="28354" y="474921"/>
                </a:lnTo>
                <a:lnTo>
                  <a:pt x="170121" y="482009"/>
                </a:lnTo>
                <a:lnTo>
                  <a:pt x="368596" y="489097"/>
                </a:lnTo>
                <a:cubicBezTo>
                  <a:pt x="455644" y="354568"/>
                  <a:pt x="412738" y="402425"/>
                  <a:pt x="482010" y="333153"/>
                </a:cubicBezTo>
                <a:lnTo>
                  <a:pt x="595424" y="184297"/>
                </a:lnTo>
                <a:lnTo>
                  <a:pt x="623777" y="99237"/>
                </a:lnTo>
                <a:lnTo>
                  <a:pt x="1842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421DBB-E6D9-4BF1-823E-8406AE0C1346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F36F88-53ED-4D36-9601-9DB17CC1D0C0}"/>
              </a:ext>
            </a:extLst>
          </p:cNvPr>
          <p:cNvSpPr txBox="1"/>
          <p:nvPr/>
        </p:nvSpPr>
        <p:spPr>
          <a:xfrm>
            <a:off x="611375" y="958706"/>
            <a:ext cx="8532625" cy="135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дерево – черемуха </a:t>
            </a:r>
            <a:r>
              <a:rPr lang="ru-RU" sz="1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Маака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произрастающее на Дальнем Востоке. Часто можно заметить, что его ветки обломаны, </a:t>
            </a:r>
            <a:b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обломки образуют подобие гнезда.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изображено на этом фото?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DE3F4C5-ACE0-4DE1-87D5-FD89723A18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9811" y="2402195"/>
            <a:ext cx="3572060" cy="23503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6B67ECA-8B70-4A09-BC92-EF8806ED15C7}"/>
              </a:ext>
            </a:extLst>
          </p:cNvPr>
          <p:cNvSpPr txBox="1"/>
          <p:nvPr/>
        </p:nvSpPr>
        <p:spPr>
          <a:xfrm>
            <a:off x="4473370" y="3868932"/>
            <a:ext cx="4862625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Следствие варварского сбора черемухи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74B3E8-6944-421B-92C1-B68BA39B8426}"/>
              </a:ext>
            </a:extLst>
          </p:cNvPr>
          <p:cNvSpPr txBox="1"/>
          <p:nvPr/>
        </p:nvSpPr>
        <p:spPr>
          <a:xfrm>
            <a:off x="4473371" y="2357180"/>
            <a:ext cx="2955852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Гнездо хищной птицы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930C3C-1317-453C-B1BB-7B9C0BD41852}"/>
              </a:ext>
            </a:extLst>
          </p:cNvPr>
          <p:cNvSpPr txBox="1"/>
          <p:nvPr/>
        </p:nvSpPr>
        <p:spPr>
          <a:xfrm>
            <a:off x="4473371" y="2860524"/>
            <a:ext cx="270775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Болезнь дерева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605787-0DDA-4A66-A696-52080AADC389}"/>
              </a:ext>
            </a:extLst>
          </p:cNvPr>
          <p:cNvSpPr txBox="1"/>
          <p:nvPr/>
        </p:nvSpPr>
        <p:spPr>
          <a:xfrm>
            <a:off x="4473371" y="3364728"/>
            <a:ext cx="457200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Гнездо» гималайского медведя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C14F301D-33E3-492E-A918-9D4FD867B60B}"/>
              </a:ext>
            </a:extLst>
          </p:cNvPr>
          <p:cNvSpPr/>
          <p:nvPr/>
        </p:nvSpPr>
        <p:spPr>
          <a:xfrm>
            <a:off x="-567070" y="3983665"/>
            <a:ext cx="1949303" cy="1949302"/>
          </a:xfrm>
          <a:custGeom>
            <a:avLst/>
            <a:gdLst>
              <a:gd name="connsiteX0" fmla="*/ 77972 w 1949303"/>
              <a:gd name="connsiteY0" fmla="*/ 581247 h 1949302"/>
              <a:gd name="connsiteX1" fmla="*/ 0 w 1949303"/>
              <a:gd name="connsiteY1" fmla="*/ 1538177 h 1949302"/>
              <a:gd name="connsiteX2" fmla="*/ 1091610 w 1949303"/>
              <a:gd name="connsiteY2" fmla="*/ 1949302 h 1949302"/>
              <a:gd name="connsiteX3" fmla="*/ 1275907 w 1949303"/>
              <a:gd name="connsiteY3" fmla="*/ 1878419 h 1949302"/>
              <a:gd name="connsiteX4" fmla="*/ 1842977 w 1949303"/>
              <a:gd name="connsiteY4" fmla="*/ 1545265 h 1949302"/>
              <a:gd name="connsiteX5" fmla="*/ 1864242 w 1949303"/>
              <a:gd name="connsiteY5" fmla="*/ 1332614 h 1949302"/>
              <a:gd name="connsiteX6" fmla="*/ 1949303 w 1949303"/>
              <a:gd name="connsiteY6" fmla="*/ 318977 h 1949302"/>
              <a:gd name="connsiteX7" fmla="*/ 1694121 w 1949303"/>
              <a:gd name="connsiteY7" fmla="*/ 7088 h 1949302"/>
              <a:gd name="connsiteX8" fmla="*/ 1495647 w 1949303"/>
              <a:gd name="connsiteY8" fmla="*/ 0 h 1949302"/>
              <a:gd name="connsiteX9" fmla="*/ 751368 w 1949303"/>
              <a:gd name="connsiteY9" fmla="*/ 106326 h 1949302"/>
              <a:gd name="connsiteX10" fmla="*/ 77972 w 1949303"/>
              <a:gd name="connsiteY10" fmla="*/ 581247 h 194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303" h="1949302">
                <a:moveTo>
                  <a:pt x="77972" y="581247"/>
                </a:moveTo>
                <a:lnTo>
                  <a:pt x="0" y="1538177"/>
                </a:lnTo>
                <a:lnTo>
                  <a:pt x="1091610" y="1949302"/>
                </a:lnTo>
                <a:cubicBezTo>
                  <a:pt x="1207315" y="1917746"/>
                  <a:pt x="1145169" y="1939429"/>
                  <a:pt x="1275907" y="1878419"/>
                </a:cubicBezTo>
                <a:lnTo>
                  <a:pt x="1842977" y="1545265"/>
                </a:lnTo>
                <a:cubicBezTo>
                  <a:pt x="1871193" y="1404186"/>
                  <a:pt x="1864242" y="1475084"/>
                  <a:pt x="1864242" y="1332614"/>
                </a:cubicBezTo>
                <a:lnTo>
                  <a:pt x="1949303" y="318977"/>
                </a:lnTo>
                <a:lnTo>
                  <a:pt x="1694121" y="7088"/>
                </a:lnTo>
                <a:lnTo>
                  <a:pt x="1495647" y="0"/>
                </a:lnTo>
                <a:lnTo>
                  <a:pt x="751368" y="106326"/>
                </a:lnTo>
                <a:lnTo>
                  <a:pt x="77972" y="581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4BDB3507-518E-4604-8FFF-3001A41F6326}"/>
              </a:ext>
            </a:extLst>
          </p:cNvPr>
          <p:cNvSpPr/>
          <p:nvPr/>
        </p:nvSpPr>
        <p:spPr>
          <a:xfrm>
            <a:off x="567070" y="1899684"/>
            <a:ext cx="574158" cy="737190"/>
          </a:xfrm>
          <a:custGeom>
            <a:avLst/>
            <a:gdLst>
              <a:gd name="connsiteX0" fmla="*/ 0 w 574158"/>
              <a:gd name="connsiteY0" fmla="*/ 616688 h 737190"/>
              <a:gd name="connsiteX1" fmla="*/ 425302 w 574158"/>
              <a:gd name="connsiteY1" fmla="*/ 737190 h 737190"/>
              <a:gd name="connsiteX2" fmla="*/ 574158 w 574158"/>
              <a:gd name="connsiteY2" fmla="*/ 318976 h 737190"/>
              <a:gd name="connsiteX3" fmla="*/ 212651 w 574158"/>
              <a:gd name="connsiteY3" fmla="*/ 0 h 737190"/>
              <a:gd name="connsiteX4" fmla="*/ 42530 w 574158"/>
              <a:gd name="connsiteY4" fmla="*/ 56707 h 737190"/>
              <a:gd name="connsiteX5" fmla="*/ 99237 w 574158"/>
              <a:gd name="connsiteY5" fmla="*/ 389860 h 737190"/>
              <a:gd name="connsiteX6" fmla="*/ 49618 w 574158"/>
              <a:gd name="connsiteY6" fmla="*/ 609600 h 737190"/>
              <a:gd name="connsiteX7" fmla="*/ 0 w 574158"/>
              <a:gd name="connsiteY7" fmla="*/ 616688 h 73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58" h="737190">
                <a:moveTo>
                  <a:pt x="0" y="616688"/>
                </a:moveTo>
                <a:lnTo>
                  <a:pt x="425302" y="737190"/>
                </a:lnTo>
                <a:lnTo>
                  <a:pt x="574158" y="318976"/>
                </a:lnTo>
                <a:lnTo>
                  <a:pt x="212651" y="0"/>
                </a:lnTo>
                <a:lnTo>
                  <a:pt x="42530" y="56707"/>
                </a:lnTo>
                <a:lnTo>
                  <a:pt x="99237" y="389860"/>
                </a:lnTo>
                <a:lnTo>
                  <a:pt x="49618" y="609600"/>
                </a:lnTo>
                <a:lnTo>
                  <a:pt x="0" y="616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C1FE9A-F05F-4C46-8765-6F245FDF815B}"/>
              </a:ext>
            </a:extLst>
          </p:cNvPr>
          <p:cNvSpPr txBox="1"/>
          <p:nvPr/>
        </p:nvSpPr>
        <p:spPr>
          <a:xfrm>
            <a:off x="611229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D613B-1B3B-4ABA-84D0-0932E8EC759F}"/>
              </a:ext>
            </a:extLst>
          </p:cNvPr>
          <p:cNvSpPr txBox="1"/>
          <p:nvPr/>
        </p:nvSpPr>
        <p:spPr>
          <a:xfrm>
            <a:off x="611227" y="3247411"/>
            <a:ext cx="427960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Наше зеленое будущее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378F65-5C70-413A-A596-B4E86C88DDFF}"/>
              </a:ext>
            </a:extLst>
          </p:cNvPr>
          <p:cNvSpPr txBox="1"/>
          <p:nvPr/>
        </p:nvSpPr>
        <p:spPr>
          <a:xfrm>
            <a:off x="611227" y="3682442"/>
            <a:ext cx="4279604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Экологическое благополучие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48D761-6834-480A-9B7C-00507BC61A4A}"/>
              </a:ext>
            </a:extLst>
          </p:cNvPr>
          <p:cNvSpPr txBox="1"/>
          <p:nvPr/>
        </p:nvSpPr>
        <p:spPr>
          <a:xfrm>
            <a:off x="611227" y="4109265"/>
            <a:ext cx="427960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Экология – наше все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FC7262-35A4-40DD-B930-45C9B5CF857E}"/>
              </a:ext>
            </a:extLst>
          </p:cNvPr>
          <p:cNvSpPr txBox="1"/>
          <p:nvPr/>
        </p:nvSpPr>
        <p:spPr>
          <a:xfrm>
            <a:off x="611227" y="4544297"/>
            <a:ext cx="427960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Экологический дозор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5CEB99-657B-49DD-8E5E-94FC7F7CA66D}"/>
              </a:ext>
            </a:extLst>
          </p:cNvPr>
          <p:cNvSpPr txBox="1"/>
          <p:nvPr/>
        </p:nvSpPr>
        <p:spPr>
          <a:xfrm>
            <a:off x="611227" y="957952"/>
            <a:ext cx="8451657" cy="224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является одним из важнейших государственных приоритетов, поэтому Правительством Российской Федерации принято решение о создании специального национального проекта, в рамках которого решались бы задачи, связанные с нормализацией экологической ситуации в нашей стране. 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этот национальный  проект, который курирует Минприроды России?</a:t>
            </a:r>
          </a:p>
        </p:txBody>
      </p:sp>
    </p:spTree>
    <p:extLst>
      <p:ext uri="{BB962C8B-B14F-4D97-AF65-F5344CB8AC3E}">
        <p14:creationId xmlns:p14="http://schemas.microsoft.com/office/powerpoint/2010/main" val="78972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E0EED6-FA01-44ED-B4AB-EA243145033C}"/>
              </a:ext>
            </a:extLst>
          </p:cNvPr>
          <p:cNvSpPr txBox="1"/>
          <p:nvPr/>
        </p:nvSpPr>
        <p:spPr>
          <a:xfrm>
            <a:off x="611228" y="346947"/>
            <a:ext cx="32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Arial Black" panose="020B0A04020102020204" pitchFamily="34" charset="0"/>
              </a:rPr>
              <a:t>Вопрос №8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57447-C085-4AFA-8E19-D644CA62F513}"/>
              </a:ext>
            </a:extLst>
          </p:cNvPr>
          <p:cNvSpPr txBox="1"/>
          <p:nvPr/>
        </p:nvSpPr>
        <p:spPr>
          <a:xfrm>
            <a:off x="611228" y="957952"/>
            <a:ext cx="8127191" cy="135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заповедники в Советском Союзе официально начали создаваться в 20-е годы прошлого века. 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ведомство стало первым государственным органом, занимающимся управлением этими заповедниками? 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428AD57-EB95-4D25-95A5-CE8A1AF4BCF0}"/>
              </a:ext>
            </a:extLst>
          </p:cNvPr>
          <p:cNvSpPr/>
          <p:nvPr/>
        </p:nvSpPr>
        <p:spPr>
          <a:xfrm>
            <a:off x="665703" y="2572799"/>
            <a:ext cx="1219804" cy="1751108"/>
          </a:xfrm>
          <a:custGeom>
            <a:avLst/>
            <a:gdLst>
              <a:gd name="connsiteX0" fmla="*/ 0 w 1169581"/>
              <a:gd name="connsiteY0" fmla="*/ 0 h 1750828"/>
              <a:gd name="connsiteX1" fmla="*/ 0 w 1169581"/>
              <a:gd name="connsiteY1" fmla="*/ 1637414 h 1750828"/>
              <a:gd name="connsiteX2" fmla="*/ 1169581 w 1169581"/>
              <a:gd name="connsiteY2" fmla="*/ 1750828 h 1750828"/>
              <a:gd name="connsiteX3" fmla="*/ 0 w 1169581"/>
              <a:gd name="connsiteY3" fmla="*/ 0 h 1750828"/>
              <a:gd name="connsiteX0" fmla="*/ 0 w 1169581"/>
              <a:gd name="connsiteY0" fmla="*/ 0 h 1750828"/>
              <a:gd name="connsiteX1" fmla="*/ 0 w 1169581"/>
              <a:gd name="connsiteY1" fmla="*/ 1637414 h 1750828"/>
              <a:gd name="connsiteX2" fmla="*/ 1169581 w 1169581"/>
              <a:gd name="connsiteY2" fmla="*/ 1750828 h 1750828"/>
              <a:gd name="connsiteX3" fmla="*/ 439479 w 1169581"/>
              <a:gd name="connsiteY3" fmla="*/ 510363 h 1750828"/>
              <a:gd name="connsiteX4" fmla="*/ 0 w 1169581"/>
              <a:gd name="connsiteY4" fmla="*/ 0 h 1750828"/>
              <a:gd name="connsiteX0" fmla="*/ 695 w 1170276"/>
              <a:gd name="connsiteY0" fmla="*/ 0 h 1750828"/>
              <a:gd name="connsiteX1" fmla="*/ 36136 w 1170276"/>
              <a:gd name="connsiteY1" fmla="*/ 1034902 h 1750828"/>
              <a:gd name="connsiteX2" fmla="*/ 695 w 1170276"/>
              <a:gd name="connsiteY2" fmla="*/ 1637414 h 1750828"/>
              <a:gd name="connsiteX3" fmla="*/ 1170276 w 1170276"/>
              <a:gd name="connsiteY3" fmla="*/ 1750828 h 1750828"/>
              <a:gd name="connsiteX4" fmla="*/ 440174 w 1170276"/>
              <a:gd name="connsiteY4" fmla="*/ 510363 h 1750828"/>
              <a:gd name="connsiteX5" fmla="*/ 695 w 1170276"/>
              <a:gd name="connsiteY5" fmla="*/ 0 h 1750828"/>
              <a:gd name="connsiteX0" fmla="*/ 50223 w 1219804"/>
              <a:gd name="connsiteY0" fmla="*/ 280 h 1751108"/>
              <a:gd name="connsiteX1" fmla="*/ 7692 w 1219804"/>
              <a:gd name="connsiteY1" fmla="*/ 524820 h 1751108"/>
              <a:gd name="connsiteX2" fmla="*/ 85664 w 1219804"/>
              <a:gd name="connsiteY2" fmla="*/ 1035182 h 1751108"/>
              <a:gd name="connsiteX3" fmla="*/ 50223 w 1219804"/>
              <a:gd name="connsiteY3" fmla="*/ 1637694 h 1751108"/>
              <a:gd name="connsiteX4" fmla="*/ 1219804 w 1219804"/>
              <a:gd name="connsiteY4" fmla="*/ 1751108 h 1751108"/>
              <a:gd name="connsiteX5" fmla="*/ 489702 w 1219804"/>
              <a:gd name="connsiteY5" fmla="*/ 510643 h 1751108"/>
              <a:gd name="connsiteX6" fmla="*/ 50223 w 1219804"/>
              <a:gd name="connsiteY6" fmla="*/ 280 h 1751108"/>
              <a:gd name="connsiteX0" fmla="*/ 50223 w 1219804"/>
              <a:gd name="connsiteY0" fmla="*/ 280 h 1751108"/>
              <a:gd name="connsiteX1" fmla="*/ 7692 w 1219804"/>
              <a:gd name="connsiteY1" fmla="*/ 524820 h 1751108"/>
              <a:gd name="connsiteX2" fmla="*/ 85664 w 1219804"/>
              <a:gd name="connsiteY2" fmla="*/ 1035182 h 1751108"/>
              <a:gd name="connsiteX3" fmla="*/ 36046 w 1219804"/>
              <a:gd name="connsiteY3" fmla="*/ 1269099 h 1751108"/>
              <a:gd name="connsiteX4" fmla="*/ 50223 w 1219804"/>
              <a:gd name="connsiteY4" fmla="*/ 1637694 h 1751108"/>
              <a:gd name="connsiteX5" fmla="*/ 1219804 w 1219804"/>
              <a:gd name="connsiteY5" fmla="*/ 1751108 h 1751108"/>
              <a:gd name="connsiteX6" fmla="*/ 489702 w 1219804"/>
              <a:gd name="connsiteY6" fmla="*/ 510643 h 1751108"/>
              <a:gd name="connsiteX7" fmla="*/ 50223 w 1219804"/>
              <a:gd name="connsiteY7" fmla="*/ 280 h 17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04" h="1751108">
                <a:moveTo>
                  <a:pt x="50223" y="280"/>
                </a:moveTo>
                <a:cubicBezTo>
                  <a:pt x="-19479" y="-11534"/>
                  <a:pt x="1785" y="352337"/>
                  <a:pt x="7692" y="524820"/>
                </a:cubicBezTo>
                <a:cubicBezTo>
                  <a:pt x="13599" y="697303"/>
                  <a:pt x="77394" y="912317"/>
                  <a:pt x="85664" y="1035182"/>
                </a:cubicBezTo>
                <a:cubicBezTo>
                  <a:pt x="76213" y="1110791"/>
                  <a:pt x="45497" y="1193490"/>
                  <a:pt x="36046" y="1269099"/>
                </a:cubicBezTo>
                <a:lnTo>
                  <a:pt x="50223" y="1637694"/>
                </a:lnTo>
                <a:lnTo>
                  <a:pt x="1219804" y="1751108"/>
                </a:lnTo>
                <a:cubicBezTo>
                  <a:pt x="957534" y="1354159"/>
                  <a:pt x="751972" y="907592"/>
                  <a:pt x="489702" y="510643"/>
                </a:cubicBezTo>
                <a:lnTo>
                  <a:pt x="50223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Наркомтруд (Народный комиссариат труда)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D9BAA-78E4-4C18-B630-27BD3AF14BE1}"/>
              </a:ext>
            </a:extLst>
          </p:cNvPr>
          <p:cNvSpPr txBox="1"/>
          <p:nvPr/>
        </p:nvSpPr>
        <p:spPr>
          <a:xfrm>
            <a:off x="611228" y="4117774"/>
            <a:ext cx="714685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Наркомфин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(Народный комиссариат финансов)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486CAE-C5C2-4403-98BD-F43220824426}"/>
              </a:ext>
            </a:extLst>
          </p:cNvPr>
          <p:cNvSpPr txBox="1"/>
          <p:nvPr/>
        </p:nvSpPr>
        <p:spPr>
          <a:xfrm>
            <a:off x="611228" y="2516246"/>
            <a:ext cx="714685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Наркомпрос (Народный комиссариат просвещения)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B3CC59-6AE6-4CB3-884A-48914149734D}"/>
              </a:ext>
            </a:extLst>
          </p:cNvPr>
          <p:cNvSpPr txBox="1"/>
          <p:nvPr/>
        </p:nvSpPr>
        <p:spPr>
          <a:xfrm>
            <a:off x="611228" y="3050089"/>
            <a:ext cx="714685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Наркомзем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(Народный комиссариат земледелия)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23FAB9-F1DA-43F0-AB78-0B5C1CA5D8F2}"/>
              </a:ext>
            </a:extLst>
          </p:cNvPr>
          <p:cNvSpPr txBox="1"/>
          <p:nvPr/>
        </p:nvSpPr>
        <p:spPr>
          <a:xfrm>
            <a:off x="611228" y="3583932"/>
            <a:ext cx="714685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Наркомтруд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(Народный комиссариат труда)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rm Management Plan XL by Slidesgo">
  <a:themeElements>
    <a:clrScheme name="Simple Light">
      <a:dk1>
        <a:srgbClr val="BDA03D"/>
      </a:dk1>
      <a:lt1>
        <a:srgbClr val="F1EAE0"/>
      </a:lt1>
      <a:dk2>
        <a:srgbClr val="CA4E0C"/>
      </a:dk2>
      <a:lt2>
        <a:srgbClr val="D6CD41"/>
      </a:lt2>
      <a:accent1>
        <a:srgbClr val="9E7F3B"/>
      </a:accent1>
      <a:accent2>
        <a:srgbClr val="657429"/>
      </a:accent2>
      <a:accent3>
        <a:srgbClr val="584C33"/>
      </a:accent3>
      <a:accent4>
        <a:srgbClr val="EDD172"/>
      </a:accent4>
      <a:accent5>
        <a:srgbClr val="F1E8D7"/>
      </a:accent5>
      <a:accent6>
        <a:srgbClr val="EEFF41"/>
      </a:accent6>
      <a:hlink>
        <a:srgbClr val="9E7F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1087</Words>
  <Application>Microsoft Office PowerPoint</Application>
  <PresentationFormat>Экран (16:9)</PresentationFormat>
  <Paragraphs>102</Paragraphs>
  <Slides>16</Slides>
  <Notes>16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Lexend Deca</vt:lpstr>
      <vt:lpstr>Questrial</vt:lpstr>
      <vt:lpstr>Arial Black</vt:lpstr>
      <vt:lpstr>Arial</vt:lpstr>
      <vt:lpstr>Times New Roman</vt:lpstr>
      <vt:lpstr>Century Gothic</vt:lpstr>
      <vt:lpstr>Calibri</vt:lpstr>
      <vt:lpstr>Poppins</vt:lpstr>
      <vt:lpstr>Farm Management Plan XL by Slidesgo</vt:lpstr>
      <vt:lpstr>ВСЕРОССИЙСКИЙ ЗАПОВЕДНЫЙ ДИКТАНТ,  ПРИУРОЧЕННЫЙ К ПРАЗДНОВАНИЮ  ДНЯ ЭКОЛОГА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заповедная викторина,  приуроченная к празднованию  Дня эколога 5 июня</dc:title>
  <dc:creator>Мостинская-Плинер Мария Витальевна</dc:creator>
  <cp:lastModifiedBy>Кашапова Дарья Викторовна</cp:lastModifiedBy>
  <cp:revision>29</cp:revision>
  <dcterms:modified xsi:type="dcterms:W3CDTF">2025-05-30T12:51:15Z</dcterms:modified>
</cp:coreProperties>
</file>